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92D"/>
    <a:srgbClr val="243A76"/>
    <a:srgbClr val="0694B5"/>
    <a:srgbClr val="F98012"/>
    <a:srgbClr val="97C93D"/>
    <a:srgbClr val="F6B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0" autoAdjust="0"/>
    <p:restoredTop sz="95806" autoAdjust="0"/>
  </p:normalViewPr>
  <p:slideViewPr>
    <p:cSldViewPr snapToGrid="0">
      <p:cViewPr varScale="1">
        <p:scale>
          <a:sx n="98" d="100"/>
          <a:sy n="98" d="100"/>
        </p:scale>
        <p:origin x="187"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BEDD5-0915-4C9D-9D83-3A43AB20BCFC}"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D4322-C6A9-4636-9EBB-6E6459FFB3BA}" type="slidenum">
              <a:rPr kumimoji="1" lang="ja-JP" altLang="en-US" smtClean="0"/>
              <a:t>‹#›</a:t>
            </a:fld>
            <a:endParaRPr kumimoji="1" lang="ja-JP" altLang="en-US"/>
          </a:p>
        </p:txBody>
      </p:sp>
    </p:spTree>
    <p:extLst>
      <p:ext uri="{BB962C8B-B14F-4D97-AF65-F5344CB8AC3E}">
        <p14:creationId xmlns:p14="http://schemas.microsoft.com/office/powerpoint/2010/main" val="10051781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D4DFE-987C-00CC-CEC3-38E960F29C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3DBD67-A08A-2D80-868B-FC337AD0A2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D970E0-EAE1-1433-D815-1AA2F52B946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E864FA-118D-C759-2FEF-EAA9887CB8A8}"/>
              </a:ext>
            </a:extLst>
          </p:cNvPr>
          <p:cNvSpPr>
            <a:spLocks noGrp="1"/>
          </p:cNvSpPr>
          <p:nvPr>
            <p:ph type="sldNum" sz="quarter" idx="5"/>
          </p:nvPr>
        </p:nvSpPr>
        <p:spPr/>
        <p:txBody>
          <a:bodyPr/>
          <a:lstStyle/>
          <a:p>
            <a:fld id="{BE7D4322-C6A9-4636-9EBB-6E6459FFB3BA}" type="slidenum">
              <a:rPr kumimoji="1" lang="ja-JP" altLang="en-US" smtClean="0"/>
              <a:t>1</a:t>
            </a:fld>
            <a:endParaRPr kumimoji="1" lang="ja-JP" altLang="en-US"/>
          </a:p>
        </p:txBody>
      </p:sp>
    </p:spTree>
    <p:extLst>
      <p:ext uri="{BB962C8B-B14F-4D97-AF65-F5344CB8AC3E}">
        <p14:creationId xmlns:p14="http://schemas.microsoft.com/office/powerpoint/2010/main" val="102748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17914098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118706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112207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30299" y="607798"/>
            <a:ext cx="11731403" cy="57485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31977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366582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23896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94619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3478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42777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14785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249320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A4356951-EDE9-D9D6-0E19-DF6D70C61DBD}"/>
              </a:ext>
            </a:extLst>
          </p:cNvPr>
          <p:cNvGrpSpPr/>
          <p:nvPr userDrawn="1"/>
        </p:nvGrpSpPr>
        <p:grpSpPr>
          <a:xfrm flipH="1" flipV="1">
            <a:off x="0" y="0"/>
            <a:ext cx="2235643" cy="468000"/>
            <a:chOff x="9956357" y="6454800"/>
            <a:chExt cx="2235643" cy="468000"/>
          </a:xfrm>
          <a:solidFill>
            <a:srgbClr val="C5192D"/>
          </a:solidFill>
        </p:grpSpPr>
        <p:sp>
          <p:nvSpPr>
            <p:cNvPr id="13" name="正方形/長方形 12">
              <a:extLst>
                <a:ext uri="{FF2B5EF4-FFF2-40B4-BE49-F238E27FC236}">
                  <a16:creationId xmlns:a16="http://schemas.microsoft.com/office/drawing/2014/main" id="{E9EACC2E-B0CA-C701-AFA1-2B351DFB394B}"/>
                </a:ext>
              </a:extLst>
            </p:cNvPr>
            <p:cNvSpPr/>
            <p:nvPr userDrawn="1"/>
          </p:nvSpPr>
          <p:spPr>
            <a:xfrm>
              <a:off x="10422384" y="6454800"/>
              <a:ext cx="1769616" cy="46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5192D"/>
                </a:solidFill>
              </a:endParaRPr>
            </a:p>
          </p:txBody>
        </p:sp>
        <p:sp>
          <p:nvSpPr>
            <p:cNvPr id="14" name="直角三角形 13">
              <a:extLst>
                <a:ext uri="{FF2B5EF4-FFF2-40B4-BE49-F238E27FC236}">
                  <a16:creationId xmlns:a16="http://schemas.microsoft.com/office/drawing/2014/main" id="{F022FE20-CC43-6322-6721-FF5863DD3C9A}"/>
                </a:ext>
              </a:extLst>
            </p:cNvPr>
            <p:cNvSpPr>
              <a:spLocks/>
            </p:cNvSpPr>
            <p:nvPr userDrawn="1"/>
          </p:nvSpPr>
          <p:spPr>
            <a:xfrm flipH="1">
              <a:off x="9956357" y="6454800"/>
              <a:ext cx="468000" cy="46800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5192D"/>
                </a:solidFill>
              </a:endParaRPr>
            </a:p>
          </p:txBody>
        </p:sp>
      </p:grpSp>
      <p:sp>
        <p:nvSpPr>
          <p:cNvPr id="9" name="正方形/長方形 8">
            <a:extLst>
              <a:ext uri="{FF2B5EF4-FFF2-40B4-BE49-F238E27FC236}">
                <a16:creationId xmlns:a16="http://schemas.microsoft.com/office/drawing/2014/main" id="{B8465BE8-99C6-0E89-099A-9A78D36D1253}"/>
              </a:ext>
            </a:extLst>
          </p:cNvPr>
          <p:cNvSpPr/>
          <p:nvPr userDrawn="1"/>
        </p:nvSpPr>
        <p:spPr>
          <a:xfrm>
            <a:off x="0" y="423630"/>
            <a:ext cx="12192000" cy="56095"/>
          </a:xfrm>
          <a:prstGeom prst="rect">
            <a:avLst/>
          </a:prstGeom>
          <a:solidFill>
            <a:srgbClr val="C519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2041864" y="67816"/>
            <a:ext cx="9318863" cy="320639"/>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30299" y="607798"/>
            <a:ext cx="11731403" cy="574149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100">
                <a:solidFill>
                  <a:schemeClr val="bg1">
                    <a:lumMod val="95000"/>
                  </a:schemeClr>
                </a:solidFill>
              </a:defRPr>
            </a:lvl1pPr>
          </a:lstStyle>
          <a:p>
            <a:fld id="{1DD2FF6F-59D3-4749-BAF3-88A52DAD3F4C}" type="slidenum">
              <a:rPr kumimoji="1" lang="ja-JP" altLang="en-US" smtClean="0"/>
              <a:pPr/>
              <a:t>‹#›</a:t>
            </a:fld>
            <a:endParaRPr kumimoji="1" lang="ja-JP" altLang="en-US"/>
          </a:p>
        </p:txBody>
      </p:sp>
      <p:sp>
        <p:nvSpPr>
          <p:cNvPr id="4" name="正方形/長方形 3">
            <a:extLst>
              <a:ext uri="{FF2B5EF4-FFF2-40B4-BE49-F238E27FC236}">
                <a16:creationId xmlns:a16="http://schemas.microsoft.com/office/drawing/2014/main" id="{4436E3FA-9F99-6611-6FE9-DD9145E75AE3}"/>
              </a:ext>
            </a:extLst>
          </p:cNvPr>
          <p:cNvSpPr/>
          <p:nvPr userDrawn="1"/>
        </p:nvSpPr>
        <p:spPr>
          <a:xfrm>
            <a:off x="10005152" y="6714000"/>
            <a:ext cx="2186848" cy="144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直角三角形 6">
            <a:extLst>
              <a:ext uri="{FF2B5EF4-FFF2-40B4-BE49-F238E27FC236}">
                <a16:creationId xmlns:a16="http://schemas.microsoft.com/office/drawing/2014/main" id="{3487C58F-CC34-0066-91DB-68ECFEB79CED}"/>
              </a:ext>
            </a:extLst>
          </p:cNvPr>
          <p:cNvSpPr>
            <a:spLocks/>
          </p:cNvSpPr>
          <p:nvPr userDrawn="1"/>
        </p:nvSpPr>
        <p:spPr>
          <a:xfrm flipH="1">
            <a:off x="9862666" y="6714000"/>
            <a:ext cx="144000" cy="1440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E76B0C3-40CE-CE8B-1266-B6D4D1AECCF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203" y="30736"/>
            <a:ext cx="1655209" cy="408285"/>
          </a:xfrm>
          <a:prstGeom prst="rect">
            <a:avLst/>
          </a:prstGeom>
        </p:spPr>
      </p:pic>
      <p:sp>
        <p:nvSpPr>
          <p:cNvPr id="24" name="正方形/長方形 23">
            <a:extLst>
              <a:ext uri="{FF2B5EF4-FFF2-40B4-BE49-F238E27FC236}">
                <a16:creationId xmlns:a16="http://schemas.microsoft.com/office/drawing/2014/main" id="{CF37BD06-D6FA-2CFE-C62C-6CE0910CFBE4}"/>
              </a:ext>
            </a:extLst>
          </p:cNvPr>
          <p:cNvSpPr/>
          <p:nvPr userDrawn="1"/>
        </p:nvSpPr>
        <p:spPr>
          <a:xfrm flipH="1">
            <a:off x="0" y="6714000"/>
            <a:ext cx="2186848" cy="144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t>Moodle 4.5.1/Moodle Workplace 4.5.1</a:t>
            </a:r>
          </a:p>
        </p:txBody>
      </p:sp>
      <p:sp>
        <p:nvSpPr>
          <p:cNvPr id="25" name="直角三角形 24">
            <a:extLst>
              <a:ext uri="{FF2B5EF4-FFF2-40B4-BE49-F238E27FC236}">
                <a16:creationId xmlns:a16="http://schemas.microsoft.com/office/drawing/2014/main" id="{166C7EF4-E47B-6273-E4D8-3382391FC4BB}"/>
              </a:ext>
            </a:extLst>
          </p:cNvPr>
          <p:cNvSpPr>
            <a:spLocks/>
          </p:cNvSpPr>
          <p:nvPr userDrawn="1"/>
        </p:nvSpPr>
        <p:spPr>
          <a:xfrm>
            <a:off x="2175923" y="6714000"/>
            <a:ext cx="144000" cy="1440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a:p>
        </p:txBody>
      </p:sp>
      <p:sp>
        <p:nvSpPr>
          <p:cNvPr id="27" name="正方形/長方形 26">
            <a:extLst>
              <a:ext uri="{FF2B5EF4-FFF2-40B4-BE49-F238E27FC236}">
                <a16:creationId xmlns:a16="http://schemas.microsoft.com/office/drawing/2014/main" id="{48A34314-8A33-B1F1-487C-E5B964ADB62B}"/>
              </a:ext>
            </a:extLst>
          </p:cNvPr>
          <p:cNvSpPr/>
          <p:nvPr userDrawn="1"/>
        </p:nvSpPr>
        <p:spPr>
          <a:xfrm flipH="1" flipV="1">
            <a:off x="2403272" y="6714000"/>
            <a:ext cx="7387583" cy="144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a:extLst>
              <a:ext uri="{FF2B5EF4-FFF2-40B4-BE49-F238E27FC236}">
                <a16:creationId xmlns:a16="http://schemas.microsoft.com/office/drawing/2014/main" id="{D26CB49C-3E91-D2E2-06D0-C01F31F8C1F6}"/>
              </a:ext>
            </a:extLst>
          </p:cNvPr>
          <p:cNvSpPr>
            <a:spLocks/>
          </p:cNvSpPr>
          <p:nvPr userDrawn="1"/>
        </p:nvSpPr>
        <p:spPr>
          <a:xfrm flipV="1">
            <a:off x="9790857" y="6714000"/>
            <a:ext cx="144000" cy="1440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a:extLst>
              <a:ext uri="{FF2B5EF4-FFF2-40B4-BE49-F238E27FC236}">
                <a16:creationId xmlns:a16="http://schemas.microsoft.com/office/drawing/2014/main" id="{4308DE99-391B-8E80-03A9-1A095E34C0B7}"/>
              </a:ext>
            </a:extLst>
          </p:cNvPr>
          <p:cNvSpPr>
            <a:spLocks/>
          </p:cNvSpPr>
          <p:nvPr userDrawn="1"/>
        </p:nvSpPr>
        <p:spPr>
          <a:xfrm flipH="1" flipV="1">
            <a:off x="2259271" y="6714000"/>
            <a:ext cx="144000" cy="1440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D4196778-7B53-F187-EDE0-C5C9EADFDC01}"/>
              </a:ext>
            </a:extLst>
          </p:cNvPr>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5656" y="0"/>
            <a:ext cx="2126344" cy="457200"/>
          </a:xfrm>
          <a:prstGeom prst="rect">
            <a:avLst/>
          </a:prstGeom>
        </p:spPr>
      </p:pic>
      <p:pic>
        <p:nvPicPr>
          <p:cNvPr id="12" name="図 11">
            <a:extLst>
              <a:ext uri="{FF2B5EF4-FFF2-40B4-BE49-F238E27FC236}">
                <a16:creationId xmlns:a16="http://schemas.microsoft.com/office/drawing/2014/main" id="{7D04EF27-8DB1-3E5A-B55B-11278AC9BE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15552" y="6375600"/>
            <a:ext cx="1376448" cy="482400"/>
          </a:xfrm>
          <a:prstGeom prst="rect">
            <a:avLst/>
          </a:prstGeom>
        </p:spPr>
      </p:pic>
    </p:spTree>
    <p:extLst>
      <p:ext uri="{BB962C8B-B14F-4D97-AF65-F5344CB8AC3E}">
        <p14:creationId xmlns:p14="http://schemas.microsoft.com/office/powerpoint/2010/main" val="218787946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kumimoji="1" sz="160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105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10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9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8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3DBCC-3494-B1EF-634D-215D058F6E0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54AF7A-7BF5-4F1D-6545-CAA1071F0ECE}"/>
              </a:ext>
            </a:extLst>
          </p:cNvPr>
          <p:cNvSpPr>
            <a:spLocks noGrp="1"/>
          </p:cNvSpPr>
          <p:nvPr>
            <p:ph type="title"/>
          </p:nvPr>
        </p:nvSpPr>
        <p:spPr/>
        <p:txBody>
          <a:bodyPr/>
          <a:lstStyle/>
          <a:p>
            <a:r>
              <a:rPr kumimoji="1" lang="ja-JP" altLang="en-US" dirty="0"/>
              <a:t>ケーススタディ</a:t>
            </a:r>
            <a:r>
              <a:rPr kumimoji="1" lang="en-US" altLang="ja-JP" dirty="0"/>
              <a:t>3</a:t>
            </a:r>
            <a:r>
              <a:rPr kumimoji="1" lang="ja-JP" altLang="en-US" dirty="0"/>
              <a:t>～プログラム機能を活用した複数コースのパッケージ化～</a:t>
            </a:r>
          </a:p>
        </p:txBody>
      </p:sp>
      <p:sp>
        <p:nvSpPr>
          <p:cNvPr id="4" name="テキスト ボックス 3">
            <a:extLst>
              <a:ext uri="{FF2B5EF4-FFF2-40B4-BE49-F238E27FC236}">
                <a16:creationId xmlns:a16="http://schemas.microsoft.com/office/drawing/2014/main" id="{33AB789B-2546-B8CD-B083-4B02B94663EA}"/>
              </a:ext>
            </a:extLst>
          </p:cNvPr>
          <p:cNvSpPr txBox="1"/>
          <p:nvPr/>
        </p:nvSpPr>
        <p:spPr>
          <a:xfrm>
            <a:off x="3748242" y="6669616"/>
            <a:ext cx="4695516" cy="253916"/>
          </a:xfrm>
          <a:prstGeom prst="rect">
            <a:avLst/>
          </a:prstGeom>
          <a:noFill/>
        </p:spPr>
        <p:txBody>
          <a:bodyPr wrap="none" rtlCol="0">
            <a:spAutoFit/>
          </a:bodyPr>
          <a:lstStyle/>
          <a:p>
            <a:r>
              <a:rPr kumimoji="1" lang="ja-JP" altLang="en-US" sz="1050" dirty="0">
                <a:solidFill>
                  <a:schemeClr val="bg1"/>
                </a:solidFill>
              </a:rPr>
              <a:t>ケーススタディ</a:t>
            </a:r>
            <a:r>
              <a:rPr kumimoji="1" lang="en-US" altLang="ja-JP" sz="1050" dirty="0">
                <a:solidFill>
                  <a:schemeClr val="bg1"/>
                </a:solidFill>
              </a:rPr>
              <a:t>3</a:t>
            </a:r>
            <a:r>
              <a:rPr kumimoji="1" lang="ja-JP" altLang="en-US" sz="1050" dirty="0">
                <a:solidFill>
                  <a:schemeClr val="bg1"/>
                </a:solidFill>
              </a:rPr>
              <a:t>～プログラム機能を活用した複数コースのパッケージ化～</a:t>
            </a:r>
          </a:p>
        </p:txBody>
      </p:sp>
      <p:sp>
        <p:nvSpPr>
          <p:cNvPr id="13" name="テキスト ボックス 12">
            <a:extLst>
              <a:ext uri="{FF2B5EF4-FFF2-40B4-BE49-F238E27FC236}">
                <a16:creationId xmlns:a16="http://schemas.microsoft.com/office/drawing/2014/main" id="{FE935EC4-D982-8090-DDA6-CE9BC6EB83D2}"/>
              </a:ext>
            </a:extLst>
          </p:cNvPr>
          <p:cNvSpPr txBox="1"/>
          <p:nvPr/>
        </p:nvSpPr>
        <p:spPr>
          <a:xfrm>
            <a:off x="5564554" y="3026611"/>
            <a:ext cx="1062892" cy="882934"/>
          </a:xfrm>
          <a:prstGeom prst="rect">
            <a:avLst/>
          </a:prstGeom>
          <a:noFill/>
        </p:spPr>
        <p:txBody>
          <a:bodyPr wrap="square" rtlCol="0" anchor="ctr">
            <a:spAutoFit/>
          </a:bodyPr>
          <a:lstStyle/>
          <a:p>
            <a:pPr algn="ctr">
              <a:lnSpc>
                <a:spcPct val="150000"/>
              </a:lnSpc>
            </a:pPr>
            <a:r>
              <a:rPr kumimoji="1" lang="ja-JP" altLang="en-US" dirty="0"/>
              <a:t>① ②</a:t>
            </a:r>
            <a:endParaRPr kumimoji="1" lang="en-US" altLang="ja-JP" dirty="0"/>
          </a:p>
          <a:p>
            <a:pPr algn="ctr">
              <a:lnSpc>
                <a:spcPct val="150000"/>
              </a:lnSpc>
            </a:pPr>
            <a:r>
              <a:rPr kumimoji="1" lang="ja-JP" altLang="en-US" dirty="0"/>
              <a:t>③ ④</a:t>
            </a:r>
          </a:p>
        </p:txBody>
      </p:sp>
      <p:sp>
        <p:nvSpPr>
          <p:cNvPr id="14" name="テキスト ボックス 13">
            <a:extLst>
              <a:ext uri="{FF2B5EF4-FFF2-40B4-BE49-F238E27FC236}">
                <a16:creationId xmlns:a16="http://schemas.microsoft.com/office/drawing/2014/main" id="{5634236B-C0CC-6D35-2AF0-4897A85F87F8}"/>
              </a:ext>
            </a:extLst>
          </p:cNvPr>
          <p:cNvSpPr txBox="1"/>
          <p:nvPr/>
        </p:nvSpPr>
        <p:spPr>
          <a:xfrm>
            <a:off x="530413" y="1435166"/>
            <a:ext cx="3926507" cy="553998"/>
          </a:xfrm>
          <a:prstGeom prst="rect">
            <a:avLst/>
          </a:prstGeom>
          <a:noFill/>
        </p:spPr>
        <p:txBody>
          <a:bodyPr wrap="square" rtlCol="0">
            <a:spAutoFit/>
          </a:bodyPr>
          <a:lstStyle/>
          <a:p>
            <a:r>
              <a:rPr kumimoji="1" lang="ja-JP" altLang="en-US" sz="1000" dirty="0"/>
              <a:t>「テナント管理者」の青山さんは「</a:t>
            </a:r>
            <a:r>
              <a:rPr kumimoji="1" lang="en-US" altLang="ja-JP" sz="1000" dirty="0"/>
              <a:t>Moodle Workplace</a:t>
            </a:r>
            <a:r>
              <a:rPr kumimoji="1" lang="ja-JP" altLang="en-US" sz="1000" dirty="0"/>
              <a:t>」の機能を活用した結果、受講管理の分業化、エンロール処理の効率化が向上しました。</a:t>
            </a:r>
          </a:p>
        </p:txBody>
      </p:sp>
      <p:pic>
        <p:nvPicPr>
          <p:cNvPr id="19" name="図 18">
            <a:extLst>
              <a:ext uri="{FF2B5EF4-FFF2-40B4-BE49-F238E27FC236}">
                <a16:creationId xmlns:a16="http://schemas.microsoft.com/office/drawing/2014/main" id="{0C8FD235-6224-4D56-E5A6-143CDD1FC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446" y="2024468"/>
            <a:ext cx="1582937" cy="1458281"/>
          </a:xfrm>
          <a:prstGeom prst="rect">
            <a:avLst/>
          </a:prstGeom>
        </p:spPr>
      </p:pic>
      <p:sp>
        <p:nvSpPr>
          <p:cNvPr id="20" name="テキスト ボックス 19">
            <a:extLst>
              <a:ext uri="{FF2B5EF4-FFF2-40B4-BE49-F238E27FC236}">
                <a16:creationId xmlns:a16="http://schemas.microsoft.com/office/drawing/2014/main" id="{EE8829F2-6E80-6C77-B40B-72D2D65D2710}"/>
              </a:ext>
            </a:extLst>
          </p:cNvPr>
          <p:cNvSpPr txBox="1"/>
          <p:nvPr/>
        </p:nvSpPr>
        <p:spPr>
          <a:xfrm>
            <a:off x="2041864" y="2476609"/>
            <a:ext cx="2272811" cy="553998"/>
          </a:xfrm>
          <a:prstGeom prst="rect">
            <a:avLst/>
          </a:prstGeom>
          <a:noFill/>
        </p:spPr>
        <p:txBody>
          <a:bodyPr wrap="square" rtlCol="0">
            <a:spAutoFit/>
          </a:bodyPr>
          <a:lstStyle/>
          <a:p>
            <a:r>
              <a:rPr kumimoji="1" lang="ja-JP" altLang="en-US" sz="1000" dirty="0"/>
              <a:t>ある日、学習責任者でもある営業部部長の遠藤さんからこんな相談を受けました。</a:t>
            </a:r>
          </a:p>
        </p:txBody>
      </p:sp>
      <p:pic>
        <p:nvPicPr>
          <p:cNvPr id="22" name="図 21">
            <a:extLst>
              <a:ext uri="{FF2B5EF4-FFF2-40B4-BE49-F238E27FC236}">
                <a16:creationId xmlns:a16="http://schemas.microsoft.com/office/drawing/2014/main" id="{629E72A6-B463-8039-94BF-6F46E45053BF}"/>
              </a:ext>
            </a:extLst>
          </p:cNvPr>
          <p:cNvPicPr>
            <a:picLocks noChangeAspect="1"/>
          </p:cNvPicPr>
          <p:nvPr/>
        </p:nvPicPr>
        <p:blipFill>
          <a:blip r:embed="rId4">
            <a:extLst>
              <a:ext uri="{28A0092B-C50C-407E-A947-70E740481C1C}">
                <a14:useLocalDpi xmlns:a14="http://schemas.microsoft.com/office/drawing/2010/main" val="0"/>
              </a:ext>
            </a:extLst>
          </a:blip>
          <a:srcRect b="46759"/>
          <a:stretch/>
        </p:blipFill>
        <p:spPr>
          <a:xfrm>
            <a:off x="4556724" y="1675691"/>
            <a:ext cx="808823" cy="441810"/>
          </a:xfrm>
          <a:prstGeom prst="rect">
            <a:avLst/>
          </a:prstGeom>
        </p:spPr>
      </p:pic>
      <p:sp>
        <p:nvSpPr>
          <p:cNvPr id="23" name="テキスト ボックス 22">
            <a:extLst>
              <a:ext uri="{FF2B5EF4-FFF2-40B4-BE49-F238E27FC236}">
                <a16:creationId xmlns:a16="http://schemas.microsoft.com/office/drawing/2014/main" id="{72661191-9D77-941F-8827-C6C3565E21B0}"/>
              </a:ext>
            </a:extLst>
          </p:cNvPr>
          <p:cNvSpPr txBox="1"/>
          <p:nvPr/>
        </p:nvSpPr>
        <p:spPr>
          <a:xfrm rot="1512986">
            <a:off x="4796986" y="1645516"/>
            <a:ext cx="646331" cy="369332"/>
          </a:xfrm>
          <a:prstGeom prst="rect">
            <a:avLst/>
          </a:prstGeom>
          <a:noFill/>
        </p:spPr>
        <p:txBody>
          <a:bodyPr wrap="none" rtlCol="0">
            <a:prstTxWarp prst="textArchUp">
              <a:avLst/>
            </a:prstTxWarp>
            <a:spAutoFit/>
          </a:bodyPr>
          <a:lstStyle/>
          <a:p>
            <a:r>
              <a:rPr kumimoji="1" lang="ja-JP" altLang="en-US" dirty="0">
                <a:solidFill>
                  <a:srgbClr val="FF0000"/>
                </a:solidFill>
              </a:rPr>
              <a:t>相談</a:t>
            </a:r>
          </a:p>
        </p:txBody>
      </p:sp>
      <p:sp>
        <p:nvSpPr>
          <p:cNvPr id="24" name="テキスト ボックス 23">
            <a:extLst>
              <a:ext uri="{FF2B5EF4-FFF2-40B4-BE49-F238E27FC236}">
                <a16:creationId xmlns:a16="http://schemas.microsoft.com/office/drawing/2014/main" id="{41DFE937-BEEB-8CCE-8878-86EC53ED41FB}"/>
              </a:ext>
            </a:extLst>
          </p:cNvPr>
          <p:cNvSpPr txBox="1"/>
          <p:nvPr/>
        </p:nvSpPr>
        <p:spPr>
          <a:xfrm>
            <a:off x="8800125" y="1501186"/>
            <a:ext cx="2787071" cy="861774"/>
          </a:xfrm>
          <a:prstGeom prst="rect">
            <a:avLst/>
          </a:prstGeom>
          <a:noFill/>
        </p:spPr>
        <p:txBody>
          <a:bodyPr wrap="square" rtlCol="0">
            <a:spAutoFit/>
          </a:bodyPr>
          <a:lstStyle/>
          <a:p>
            <a:r>
              <a:rPr kumimoji="1" lang="ja-JP" altLang="en-US" sz="1000" dirty="0"/>
              <a:t>営業部のメンバーを対象に</a:t>
            </a:r>
            <a:r>
              <a:rPr kumimoji="1" lang="en-US" altLang="ja-JP" sz="1000" dirty="0"/>
              <a:t>3</a:t>
            </a:r>
            <a:r>
              <a:rPr kumimoji="1" lang="ja-JP" altLang="en-US" sz="1000" dirty="0"/>
              <a:t>つのコースを順番通りに必修で受けさせたい。</a:t>
            </a:r>
            <a:endParaRPr kumimoji="1" lang="en-US" altLang="ja-JP" sz="1000" dirty="0"/>
          </a:p>
          <a:p>
            <a:r>
              <a:rPr kumimoji="1" lang="en-US" altLang="ja-JP" sz="1000" dirty="0"/>
              <a:t>1</a:t>
            </a:r>
            <a:r>
              <a:rPr kumimoji="1" lang="ja-JP" altLang="en-US" sz="1000" dirty="0"/>
              <a:t>つ目のコースが受講完了したら次のコースに取り組めるような、スムーズなコース受講フローを作れないでしょうか？</a:t>
            </a:r>
          </a:p>
        </p:txBody>
      </p:sp>
      <p:sp>
        <p:nvSpPr>
          <p:cNvPr id="46" name="テキスト ボックス 45">
            <a:extLst>
              <a:ext uri="{FF2B5EF4-FFF2-40B4-BE49-F238E27FC236}">
                <a16:creationId xmlns:a16="http://schemas.microsoft.com/office/drawing/2014/main" id="{FF8AFEAC-2B3A-3275-4B8E-7B92778AF445}"/>
              </a:ext>
            </a:extLst>
          </p:cNvPr>
          <p:cNvSpPr txBox="1"/>
          <p:nvPr/>
        </p:nvSpPr>
        <p:spPr>
          <a:xfrm>
            <a:off x="2112362" y="4613849"/>
            <a:ext cx="3452192" cy="707886"/>
          </a:xfrm>
          <a:prstGeom prst="rect">
            <a:avLst/>
          </a:prstGeom>
          <a:noFill/>
        </p:spPr>
        <p:txBody>
          <a:bodyPr wrap="square" rtlCol="0">
            <a:spAutoFit/>
          </a:bodyPr>
          <a:lstStyle/>
          <a:p>
            <a:r>
              <a:rPr kumimoji="1" lang="ja-JP" altLang="en-US" sz="1000" dirty="0"/>
              <a:t>コースの受講完了は「コース完了」のデータが活用できそうです。</a:t>
            </a:r>
            <a:endParaRPr kumimoji="1" lang="en-US" altLang="ja-JP" sz="1000" dirty="0"/>
          </a:p>
          <a:p>
            <a:r>
              <a:rPr kumimoji="1" lang="ja-JP" altLang="en-US" sz="1000" dirty="0"/>
              <a:t>「コース完了」がマークされたら、次のコースが解放されるような仕組みができないでしょうか？</a:t>
            </a:r>
          </a:p>
        </p:txBody>
      </p:sp>
      <p:pic>
        <p:nvPicPr>
          <p:cNvPr id="51" name="図 50">
            <a:extLst>
              <a:ext uri="{FF2B5EF4-FFF2-40B4-BE49-F238E27FC236}">
                <a16:creationId xmlns:a16="http://schemas.microsoft.com/office/drawing/2014/main" id="{45A08CE6-6CC1-D85E-4396-977BB631A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241353" y="5120315"/>
            <a:ext cx="964749" cy="1403271"/>
          </a:xfrm>
          <a:prstGeom prst="rect">
            <a:avLst/>
          </a:prstGeom>
        </p:spPr>
      </p:pic>
      <p:sp>
        <p:nvSpPr>
          <p:cNvPr id="52" name="テキスト ボックス 51">
            <a:extLst>
              <a:ext uri="{FF2B5EF4-FFF2-40B4-BE49-F238E27FC236}">
                <a16:creationId xmlns:a16="http://schemas.microsoft.com/office/drawing/2014/main" id="{759257A2-4996-661B-18D7-D1AC0413DCEE}"/>
              </a:ext>
            </a:extLst>
          </p:cNvPr>
          <p:cNvSpPr txBox="1"/>
          <p:nvPr/>
        </p:nvSpPr>
        <p:spPr>
          <a:xfrm>
            <a:off x="7226750" y="5991083"/>
            <a:ext cx="4427514" cy="400110"/>
          </a:xfrm>
          <a:prstGeom prst="rect">
            <a:avLst/>
          </a:prstGeom>
          <a:noFill/>
        </p:spPr>
        <p:txBody>
          <a:bodyPr wrap="square" rtlCol="0">
            <a:spAutoFit/>
          </a:bodyPr>
          <a:lstStyle/>
          <a:p>
            <a:r>
              <a:rPr kumimoji="1" lang="ja-JP" altLang="en-US" sz="1000" dirty="0"/>
              <a:t>これを実現するために、青山さんは「プログラム」機能を活用することにしました。</a:t>
            </a:r>
          </a:p>
        </p:txBody>
      </p:sp>
      <p:sp>
        <p:nvSpPr>
          <p:cNvPr id="53" name="思考の吹き出し: 雲形 52">
            <a:extLst>
              <a:ext uri="{FF2B5EF4-FFF2-40B4-BE49-F238E27FC236}">
                <a16:creationId xmlns:a16="http://schemas.microsoft.com/office/drawing/2014/main" id="{58466FF6-93D6-8EBA-EC9A-B4555B073FFE}"/>
              </a:ext>
            </a:extLst>
          </p:cNvPr>
          <p:cNvSpPr/>
          <p:nvPr/>
        </p:nvSpPr>
        <p:spPr>
          <a:xfrm>
            <a:off x="7337727" y="3608253"/>
            <a:ext cx="4623974" cy="2185695"/>
          </a:xfrm>
          <a:prstGeom prst="cloudCallout">
            <a:avLst>
              <a:gd name="adj1" fmla="val -54299"/>
              <a:gd name="adj2" fmla="val 55349"/>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コンテンツ プレースホルダー 2">
            <a:extLst>
              <a:ext uri="{FF2B5EF4-FFF2-40B4-BE49-F238E27FC236}">
                <a16:creationId xmlns:a16="http://schemas.microsoft.com/office/drawing/2014/main" id="{D1BF7F9F-416E-B960-3E50-E5A469CD27FC}"/>
              </a:ext>
            </a:extLst>
          </p:cNvPr>
          <p:cNvSpPr txBox="1">
            <a:spLocks/>
          </p:cNvSpPr>
          <p:nvPr/>
        </p:nvSpPr>
        <p:spPr>
          <a:xfrm>
            <a:off x="230298" y="666862"/>
            <a:ext cx="11731403" cy="3206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105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10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9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8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00000"/>
              </a:lnSpc>
              <a:buNone/>
            </a:pPr>
            <a:r>
              <a:rPr lang="ja-JP" altLang="en-US" dirty="0"/>
              <a:t>「プログラム」とは、複数のコースをパッケージ化し、ひとくくりのコンテンツパッケージとして提供する機能です</a:t>
            </a:r>
          </a:p>
        </p:txBody>
      </p:sp>
      <p:sp>
        <p:nvSpPr>
          <p:cNvPr id="55" name="正方形/長方形 54">
            <a:extLst>
              <a:ext uri="{FF2B5EF4-FFF2-40B4-BE49-F238E27FC236}">
                <a16:creationId xmlns:a16="http://schemas.microsoft.com/office/drawing/2014/main" id="{D4B0C686-9D27-DF1C-2B39-2A7493E1B2D6}"/>
              </a:ext>
            </a:extLst>
          </p:cNvPr>
          <p:cNvSpPr/>
          <p:nvPr/>
        </p:nvSpPr>
        <p:spPr>
          <a:xfrm>
            <a:off x="-1" y="979955"/>
            <a:ext cx="12192000" cy="56095"/>
          </a:xfrm>
          <a:prstGeom prst="rect">
            <a:avLst/>
          </a:prstGeom>
          <a:solidFill>
            <a:srgbClr val="C519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C6ECB47F-3825-9DA1-ED96-B5260EC3EBBA}"/>
              </a:ext>
            </a:extLst>
          </p:cNvPr>
          <p:cNvCxnSpPr>
            <a:cxnSpLocks/>
          </p:cNvCxnSpPr>
          <p:nvPr/>
        </p:nvCxnSpPr>
        <p:spPr>
          <a:xfrm>
            <a:off x="0" y="3514967"/>
            <a:ext cx="12192000" cy="0"/>
          </a:xfrm>
          <a:prstGeom prst="line">
            <a:avLst/>
          </a:prstGeom>
          <a:ln w="38100">
            <a:solidFill>
              <a:srgbClr val="C5192D"/>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DA1E355-B4A1-778D-8F67-9049A935F72C}"/>
              </a:ext>
            </a:extLst>
          </p:cNvPr>
          <p:cNvCxnSpPr>
            <a:cxnSpLocks/>
          </p:cNvCxnSpPr>
          <p:nvPr/>
        </p:nvCxnSpPr>
        <p:spPr>
          <a:xfrm>
            <a:off x="6095999" y="1036050"/>
            <a:ext cx="2" cy="5633566"/>
          </a:xfrm>
          <a:prstGeom prst="line">
            <a:avLst/>
          </a:prstGeom>
          <a:ln w="38100">
            <a:solidFill>
              <a:srgbClr val="C5192D"/>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561C8B50-9D9F-3544-AC88-544EFC6D43E5}"/>
              </a:ext>
            </a:extLst>
          </p:cNvPr>
          <p:cNvSpPr txBox="1"/>
          <p:nvPr/>
        </p:nvSpPr>
        <p:spPr>
          <a:xfrm>
            <a:off x="6374913" y="6074984"/>
            <a:ext cx="697627" cy="400110"/>
          </a:xfrm>
          <a:prstGeom prst="rect">
            <a:avLst/>
          </a:prstGeom>
          <a:noFill/>
        </p:spPr>
        <p:txBody>
          <a:bodyPr wrap="none" rtlCol="0">
            <a:spAutoFit/>
          </a:bodyPr>
          <a:lstStyle/>
          <a:p>
            <a:r>
              <a:rPr kumimoji="1" lang="ja-JP" altLang="en-US" sz="2000" dirty="0">
                <a:solidFill>
                  <a:srgbClr val="002060"/>
                </a:solidFill>
              </a:rPr>
              <a:t>青山</a:t>
            </a:r>
          </a:p>
        </p:txBody>
      </p:sp>
      <p:pic>
        <p:nvPicPr>
          <p:cNvPr id="9" name="図 8">
            <a:extLst>
              <a:ext uri="{FF2B5EF4-FFF2-40B4-BE49-F238E27FC236}">
                <a16:creationId xmlns:a16="http://schemas.microsoft.com/office/drawing/2014/main" id="{639144AF-34D1-05A8-EF44-D59C228A0947}"/>
              </a:ext>
            </a:extLst>
          </p:cNvPr>
          <p:cNvPicPr>
            <a:picLocks noChangeAspect="1"/>
          </p:cNvPicPr>
          <p:nvPr/>
        </p:nvPicPr>
        <p:blipFill>
          <a:blip r:embed="rId6">
            <a:extLst>
              <a:ext uri="{28A0092B-C50C-407E-A947-70E740481C1C}">
                <a14:useLocalDpi xmlns:a14="http://schemas.microsoft.com/office/drawing/2010/main" val="0"/>
              </a:ext>
            </a:extLst>
          </a:blip>
          <a:srcRect b="47386"/>
          <a:stretch/>
        </p:blipFill>
        <p:spPr>
          <a:xfrm>
            <a:off x="102950" y="1850843"/>
            <a:ext cx="1638277" cy="1570769"/>
          </a:xfrm>
          <a:prstGeom prst="rect">
            <a:avLst/>
          </a:prstGeom>
        </p:spPr>
      </p:pic>
      <p:sp>
        <p:nvSpPr>
          <p:cNvPr id="10" name="テキスト ボックス 9">
            <a:extLst>
              <a:ext uri="{FF2B5EF4-FFF2-40B4-BE49-F238E27FC236}">
                <a16:creationId xmlns:a16="http://schemas.microsoft.com/office/drawing/2014/main" id="{3F11E858-EEC9-E077-068F-FBC4843A629F}"/>
              </a:ext>
            </a:extLst>
          </p:cNvPr>
          <p:cNvSpPr txBox="1"/>
          <p:nvPr/>
        </p:nvSpPr>
        <p:spPr>
          <a:xfrm>
            <a:off x="573274" y="3051191"/>
            <a:ext cx="697627" cy="400110"/>
          </a:xfrm>
          <a:prstGeom prst="rect">
            <a:avLst/>
          </a:prstGeom>
          <a:solidFill>
            <a:schemeClr val="bg1"/>
          </a:solidFill>
          <a:effectLst>
            <a:softEdge rad="127000"/>
          </a:effectLst>
        </p:spPr>
        <p:txBody>
          <a:bodyPr wrap="none" rtlCol="0">
            <a:spAutoFit/>
          </a:bodyPr>
          <a:lstStyle/>
          <a:p>
            <a:r>
              <a:rPr kumimoji="1" lang="ja-JP" altLang="en-US" sz="2000" dirty="0">
                <a:solidFill>
                  <a:srgbClr val="FF0000"/>
                </a:solidFill>
              </a:rPr>
              <a:t>青山</a:t>
            </a:r>
          </a:p>
        </p:txBody>
      </p:sp>
      <p:pic>
        <p:nvPicPr>
          <p:cNvPr id="21" name="図 20">
            <a:extLst>
              <a:ext uri="{FF2B5EF4-FFF2-40B4-BE49-F238E27FC236}">
                <a16:creationId xmlns:a16="http://schemas.microsoft.com/office/drawing/2014/main" id="{A2C565E8-1730-3932-4CA6-188294C82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942" y="4901204"/>
            <a:ext cx="1213285" cy="1648276"/>
          </a:xfrm>
          <a:prstGeom prst="rect">
            <a:avLst/>
          </a:prstGeom>
        </p:spPr>
      </p:pic>
      <p:pic>
        <p:nvPicPr>
          <p:cNvPr id="6" name="図 5">
            <a:extLst>
              <a:ext uri="{FF2B5EF4-FFF2-40B4-BE49-F238E27FC236}">
                <a16:creationId xmlns:a16="http://schemas.microsoft.com/office/drawing/2014/main" id="{889FBBAF-19C8-467C-BC61-93134C8FB5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987745" y="2048704"/>
            <a:ext cx="1637950" cy="1409807"/>
          </a:xfrm>
          <a:prstGeom prst="rect">
            <a:avLst/>
          </a:prstGeom>
        </p:spPr>
      </p:pic>
      <p:pic>
        <p:nvPicPr>
          <p:cNvPr id="8" name="図 7">
            <a:extLst>
              <a:ext uri="{FF2B5EF4-FFF2-40B4-BE49-F238E27FC236}">
                <a16:creationId xmlns:a16="http://schemas.microsoft.com/office/drawing/2014/main" id="{F074C5C6-880F-06E8-8878-851E5F576C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633903">
            <a:off x="6277485" y="1779934"/>
            <a:ext cx="1471265" cy="1132173"/>
          </a:xfrm>
          <a:prstGeom prst="rect">
            <a:avLst/>
          </a:prstGeom>
        </p:spPr>
      </p:pic>
      <p:pic>
        <p:nvPicPr>
          <p:cNvPr id="7" name="図 6">
            <a:extLst>
              <a:ext uri="{FF2B5EF4-FFF2-40B4-BE49-F238E27FC236}">
                <a16:creationId xmlns:a16="http://schemas.microsoft.com/office/drawing/2014/main" id="{4AB6AE62-8C67-3371-71AF-6EF8EEA3AAF6}"/>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3067" y="3999328"/>
            <a:ext cx="4367736" cy="1551502"/>
          </a:xfrm>
          <a:prstGeom prst="rect">
            <a:avLst/>
          </a:prstGeom>
        </p:spPr>
      </p:pic>
    </p:spTree>
    <p:extLst>
      <p:ext uri="{BB962C8B-B14F-4D97-AF65-F5344CB8AC3E}">
        <p14:creationId xmlns:p14="http://schemas.microsoft.com/office/powerpoint/2010/main" val="1858366916"/>
      </p:ext>
    </p:extLst>
  </p:cSld>
  <p:clrMapOvr>
    <a:masterClrMapping/>
  </p:clrMapOvr>
</p:sld>
</file>

<file path=ppt/theme/theme1.xml><?xml version="1.0" encoding="utf-8"?>
<a:theme xmlns:a="http://schemas.openxmlformats.org/drawingml/2006/main" name="HDOfficeLightV0">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ユーザー定義 1">
      <a:majorFont>
        <a:latin typeface="Times New Roman"/>
        <a:ea typeface="UD デジタル 教科書体 N-B"/>
        <a:cs typeface=""/>
      </a:majorFont>
      <a:minorFont>
        <a:latin typeface="Times New Roman"/>
        <a:ea typeface="UD デジタル 教科書体 N-B"/>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1928</TotalTime>
  <Words>210</Words>
  <Application>Microsoft Office PowerPoint</Application>
  <PresentationFormat>ワイド画面</PresentationFormat>
  <Paragraphs>16</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Times New Roman</vt:lpstr>
      <vt:lpstr>Wingdings 2</vt:lpstr>
      <vt:lpstr>HDOfficeLightV0</vt:lpstr>
      <vt:lpstr>ケーススタディ3～プログラム機能を活用した複数コースのパッケージ化～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e-learning co.,ltd.</dc:creator>
  <cp:lastModifiedBy>e-learning co.,ltd.</cp:lastModifiedBy>
  <cp:revision>52</cp:revision>
  <dcterms:created xsi:type="dcterms:W3CDTF">2024-07-23T04:09:56Z</dcterms:created>
  <dcterms:modified xsi:type="dcterms:W3CDTF">2025-01-23T01:49:27Z</dcterms:modified>
</cp:coreProperties>
</file>