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4"/>
  </p:notesMasterIdLst>
  <p:sldIdLst>
    <p:sldId id="258" r:id="rId2"/>
    <p:sldId id="259"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10" autoAdjust="0"/>
    <p:restoredTop sz="95806" autoAdjust="0"/>
  </p:normalViewPr>
  <p:slideViewPr>
    <p:cSldViewPr snapToGrid="0">
      <p:cViewPr varScale="1">
        <p:scale>
          <a:sx n="98" d="100"/>
          <a:sy n="98" d="100"/>
        </p:scale>
        <p:origin x="187"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FCB9B-DA74-6DA2-B075-E4714BBB0F3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7B06BCE-C87D-9204-585E-0CF85D48A81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E60C8CC-174C-6513-434D-BE832E2B21C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3D392B6-DF6E-1DE2-48FE-1EA5415039CE}"/>
              </a:ext>
            </a:extLst>
          </p:cNvPr>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3068096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1CA234-EC0D-62EF-C72D-2821F828755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EB579D1-ED10-D0DC-4D17-CB9C3EDA68C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3952D4C-983E-550A-AAA5-679817A2E70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5104F08-D25C-3DEB-9F48-8BB14E1672AE}"/>
              </a:ext>
            </a:extLst>
          </p:cNvPr>
          <p:cNvSpPr>
            <a:spLocks noGrp="1"/>
          </p:cNvSpPr>
          <p:nvPr>
            <p:ph type="sldNum" sz="quarter" idx="5"/>
          </p:nvPr>
        </p:nvSpPr>
        <p:spPr/>
        <p:txBody>
          <a:bodyPr/>
          <a:lstStyle/>
          <a:p>
            <a:fld id="{BE7D4322-C6A9-4636-9EBB-6E6459FFB3BA}" type="slidenum">
              <a:rPr kumimoji="1" lang="ja-JP" altLang="en-US" smtClean="0"/>
              <a:t>2</a:t>
            </a:fld>
            <a:endParaRPr kumimoji="1" lang="ja-JP" altLang="en-US"/>
          </a:p>
        </p:txBody>
      </p:sp>
    </p:spTree>
    <p:extLst>
      <p:ext uri="{BB962C8B-B14F-4D97-AF65-F5344CB8AC3E}">
        <p14:creationId xmlns:p14="http://schemas.microsoft.com/office/powerpoint/2010/main" val="979326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4C297-7CF9-9057-7AF9-9A8E2F026F3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8AA46CD-B85C-7FD3-4E4A-5A54D03D37AF}"/>
              </a:ext>
            </a:extLst>
          </p:cNvPr>
          <p:cNvSpPr>
            <a:spLocks noGrp="1"/>
          </p:cNvSpPr>
          <p:nvPr>
            <p:ph type="title"/>
          </p:nvPr>
        </p:nvSpPr>
        <p:spPr/>
        <p:txBody>
          <a:bodyPr/>
          <a:lstStyle/>
          <a:p>
            <a:r>
              <a:rPr kumimoji="1" lang="en-US" altLang="ja-JP" dirty="0"/>
              <a:t>MWP</a:t>
            </a:r>
            <a:r>
              <a:rPr kumimoji="1" lang="ja-JP" altLang="en-US" dirty="0"/>
              <a:t>ダイナミックルール</a:t>
            </a:r>
            <a:r>
              <a:rPr kumimoji="1" lang="en-US" altLang="ja-JP" dirty="0"/>
              <a:t>1</a:t>
            </a:r>
            <a:endParaRPr kumimoji="1" lang="ja-JP" altLang="en-US" dirty="0"/>
          </a:p>
        </p:txBody>
      </p:sp>
      <p:sp>
        <p:nvSpPr>
          <p:cNvPr id="3" name="コンテンツ プレースホルダー 2">
            <a:extLst>
              <a:ext uri="{FF2B5EF4-FFF2-40B4-BE49-F238E27FC236}">
                <a16:creationId xmlns:a16="http://schemas.microsoft.com/office/drawing/2014/main" id="{13D15406-FCB7-EC8D-3651-32BD1A881AC3}"/>
              </a:ext>
            </a:extLst>
          </p:cNvPr>
          <p:cNvSpPr>
            <a:spLocks noGrp="1"/>
          </p:cNvSpPr>
          <p:nvPr>
            <p:ph idx="1"/>
          </p:nvPr>
        </p:nvSpPr>
        <p:spPr>
          <a:xfrm>
            <a:off x="230299" y="1395763"/>
            <a:ext cx="5865701" cy="5200345"/>
          </a:xfrm>
        </p:spPr>
        <p:txBody>
          <a:bodyPr>
            <a:normAutofit/>
          </a:bodyPr>
          <a:lstStyle/>
          <a:p>
            <a:pPr>
              <a:buFont typeface="+mj-lt"/>
              <a:buAutoNum type="arabicPeriod"/>
            </a:pPr>
            <a:r>
              <a:rPr lang="ja-JP" altLang="en-US" dirty="0"/>
              <a:t>ランチャーメニューからダイナミックルールをクリックします</a:t>
            </a:r>
            <a:endParaRPr lang="en-US" altLang="ja-JP" dirty="0"/>
          </a:p>
          <a:p>
            <a:pPr>
              <a:buFont typeface="+mj-lt"/>
              <a:buAutoNum type="arabicPeriod"/>
            </a:pPr>
            <a:r>
              <a:rPr lang="ja-JP" altLang="en-US" dirty="0"/>
              <a:t>「新しいルール」をクリックし、「名前」を入力します</a:t>
            </a:r>
          </a:p>
          <a:p>
            <a:pPr>
              <a:buFont typeface="+mj-lt"/>
              <a:buAutoNum type="arabicPeriod"/>
            </a:pPr>
            <a:r>
              <a:rPr lang="ja-JP" altLang="en-US" dirty="0"/>
              <a:t>「条件」タブに切り替え、左側の条件リストから「部門にユーザがいます」を選択します</a:t>
            </a:r>
            <a:endParaRPr lang="en-US" altLang="ja-JP" dirty="0"/>
          </a:p>
          <a:p>
            <a:pPr>
              <a:buFont typeface="+mj-lt"/>
              <a:buAutoNum type="arabicPeriod"/>
            </a:pPr>
            <a:r>
              <a:rPr lang="ja-JP" altLang="en-US" dirty="0"/>
              <a:t>右側の部門選択から「組織構造の部門」を選択し、「変更を保存する」をクリックします</a:t>
            </a:r>
            <a:br>
              <a:rPr lang="en-US" altLang="ja-JP" dirty="0"/>
            </a:br>
            <a:br>
              <a:rPr lang="en-US" altLang="ja-JP" dirty="0"/>
            </a:br>
            <a:r>
              <a:rPr lang="ja-JP" altLang="en-US" dirty="0"/>
              <a:t>構造に応じて、「下位の部門を含む」のチェックを有無を指定します。</a:t>
            </a:r>
            <a:br>
              <a:rPr lang="en-US" altLang="ja-JP" dirty="0"/>
            </a:br>
            <a:r>
              <a:rPr lang="ja-JP" altLang="en-US" dirty="0"/>
              <a:t>構造に応じて、「ジョブ開始日以降」の日付とチェックの有無を指定します</a:t>
            </a:r>
            <a:endParaRPr lang="en-US" altLang="ja-JP" dirty="0"/>
          </a:p>
          <a:p>
            <a:pPr>
              <a:buFont typeface="+mj-lt"/>
              <a:buAutoNum type="arabicPeriod"/>
            </a:pPr>
            <a:endParaRPr lang="ja-JP" altLang="en-US" dirty="0"/>
          </a:p>
          <a:p>
            <a:pPr>
              <a:buFont typeface="+mj-lt"/>
              <a:buAutoNum type="arabicPeriod"/>
            </a:pPr>
            <a:r>
              <a:rPr lang="ja-JP" altLang="en-US" dirty="0"/>
              <a:t>「アクション」タブに切り替え、左側のアクションリストから「ユーザをコースに登録」を選択します</a:t>
            </a:r>
            <a:endParaRPr lang="en-US" altLang="ja-JP" dirty="0"/>
          </a:p>
          <a:p>
            <a:pPr>
              <a:buFont typeface="+mj-lt"/>
              <a:buAutoNum type="arabicPeriod"/>
            </a:pPr>
            <a:r>
              <a:rPr lang="ja-JP" altLang="en-US" dirty="0"/>
              <a:t>右側のコース選択から、エンロールしたいコースを選択し、「変更を保存する」をクリックします</a:t>
            </a:r>
            <a:br>
              <a:rPr lang="en-US" altLang="ja-JP" dirty="0"/>
            </a:br>
            <a:br>
              <a:rPr lang="en-US" altLang="ja-JP" dirty="0"/>
            </a:br>
            <a:r>
              <a:rPr lang="en-US" altLang="ja-JP" dirty="0"/>
              <a:t>※</a:t>
            </a:r>
            <a:r>
              <a:rPr lang="ja-JP" altLang="en-US" dirty="0"/>
              <a:t>コースは連続して選択できません</a:t>
            </a:r>
            <a:br>
              <a:rPr lang="en-US" altLang="ja-JP" dirty="0"/>
            </a:br>
            <a:r>
              <a:rPr lang="ja-JP" altLang="en-US" dirty="0"/>
              <a:t>複数コースにエンロールしたい場合は、左側のアクションリストから「ユーザをコースに登録」を選択後、コースを選ぶ作業を繰り返します</a:t>
            </a:r>
            <a:endParaRPr lang="en-US" altLang="ja-JP" dirty="0"/>
          </a:p>
          <a:p>
            <a:pPr>
              <a:buFont typeface="+mj-lt"/>
              <a:buAutoNum type="arabicPeriod"/>
            </a:pPr>
            <a:endParaRPr lang="en-US" altLang="ja-JP" dirty="0"/>
          </a:p>
          <a:p>
            <a:pPr>
              <a:buFont typeface="+mj-lt"/>
              <a:buAutoNum type="arabicPeriod"/>
            </a:pPr>
            <a:r>
              <a:rPr lang="ja-JP" altLang="en-US" dirty="0"/>
              <a:t>「条件」と「アクション」の設定を済ませたら、最後に「有効化」をクリックします</a:t>
            </a:r>
            <a:br>
              <a:rPr lang="en-US" altLang="ja-JP" dirty="0"/>
            </a:br>
            <a:r>
              <a:rPr lang="ja-JP" altLang="en-US" dirty="0"/>
              <a:t>有効化すると条件がロックされ編集できなくなりますので、しっかり確認してから有効化します</a:t>
            </a:r>
            <a:br>
              <a:rPr lang="en-US" altLang="ja-JP" dirty="0"/>
            </a:br>
            <a:br>
              <a:rPr lang="en-US" altLang="ja-JP" dirty="0"/>
            </a:br>
            <a:br>
              <a:rPr lang="en-US" altLang="ja-JP" dirty="0"/>
            </a:br>
            <a:endParaRPr lang="en-US" altLang="ja-JP" dirty="0"/>
          </a:p>
          <a:p>
            <a:pPr>
              <a:buFont typeface="+mj-lt"/>
              <a:buAutoNum type="arabicPeriod"/>
            </a:pPr>
            <a:r>
              <a:rPr lang="ja-JP" altLang="en-US" dirty="0"/>
              <a:t>アクティブなルール一覧に作成したダイナミックルールが表示されます。左側のトグルが</a:t>
            </a:r>
            <a:r>
              <a:rPr lang="en-US" altLang="ja-JP" dirty="0"/>
              <a:t>ON</a:t>
            </a:r>
            <a:r>
              <a:rPr lang="ja-JP" altLang="en-US" dirty="0"/>
              <a:t>になっていると、ルールが有効になっています。無効にしたい場合は</a:t>
            </a:r>
            <a:r>
              <a:rPr lang="en-US" altLang="ja-JP" dirty="0"/>
              <a:t>OFF</a:t>
            </a:r>
            <a:r>
              <a:rPr lang="ja-JP" altLang="en-US" dirty="0"/>
              <a:t>にします。</a:t>
            </a:r>
            <a:endParaRPr lang="en-US" altLang="ja-JP" dirty="0"/>
          </a:p>
        </p:txBody>
      </p:sp>
      <p:sp>
        <p:nvSpPr>
          <p:cNvPr id="4" name="テキスト ボックス 3">
            <a:extLst>
              <a:ext uri="{FF2B5EF4-FFF2-40B4-BE49-F238E27FC236}">
                <a16:creationId xmlns:a16="http://schemas.microsoft.com/office/drawing/2014/main" id="{6F758375-74FA-7862-771D-AA489C870BF1}"/>
              </a:ext>
            </a:extLst>
          </p:cNvPr>
          <p:cNvSpPr txBox="1"/>
          <p:nvPr/>
        </p:nvSpPr>
        <p:spPr>
          <a:xfrm>
            <a:off x="5202967" y="6669616"/>
            <a:ext cx="1786066" cy="253916"/>
          </a:xfrm>
          <a:prstGeom prst="rect">
            <a:avLst/>
          </a:prstGeom>
          <a:noFill/>
        </p:spPr>
        <p:txBody>
          <a:bodyPr wrap="none" rtlCol="0">
            <a:spAutoFit/>
          </a:bodyPr>
          <a:lstStyle/>
          <a:p>
            <a:r>
              <a:rPr kumimoji="1" lang="en-US" altLang="ja-JP" sz="1050" dirty="0">
                <a:solidFill>
                  <a:schemeClr val="bg1"/>
                </a:solidFill>
              </a:rPr>
              <a:t>MWP</a:t>
            </a:r>
            <a:r>
              <a:rPr kumimoji="1" lang="ja-JP" altLang="en-US" sz="1050" dirty="0">
                <a:solidFill>
                  <a:schemeClr val="bg1"/>
                </a:solidFill>
              </a:rPr>
              <a:t>ダイナミックルール</a:t>
            </a:r>
            <a:r>
              <a:rPr kumimoji="1" lang="en-US" altLang="ja-JP" sz="1050" dirty="0">
                <a:solidFill>
                  <a:schemeClr val="bg1"/>
                </a:solidFill>
              </a:rPr>
              <a:t>1</a:t>
            </a:r>
            <a:endParaRPr kumimoji="1" lang="ja-JP" altLang="en-US" sz="1050" dirty="0">
              <a:solidFill>
                <a:schemeClr val="bg1"/>
              </a:solidFill>
            </a:endParaRPr>
          </a:p>
        </p:txBody>
      </p:sp>
      <p:sp>
        <p:nvSpPr>
          <p:cNvPr id="7" name="コンテンツ プレースホルダー 2">
            <a:extLst>
              <a:ext uri="{FF2B5EF4-FFF2-40B4-BE49-F238E27FC236}">
                <a16:creationId xmlns:a16="http://schemas.microsoft.com/office/drawing/2014/main" id="{9F73EAE3-80D1-06BC-7ABD-79C1AD6DB237}"/>
              </a:ext>
            </a:extLst>
          </p:cNvPr>
          <p:cNvSpPr txBox="1">
            <a:spLocks/>
          </p:cNvSpPr>
          <p:nvPr/>
        </p:nvSpPr>
        <p:spPr>
          <a:xfrm>
            <a:off x="230298" y="643411"/>
            <a:ext cx="11731403" cy="49039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en-US" altLang="ja-JP" dirty="0"/>
              <a:t>MWP</a:t>
            </a:r>
            <a:r>
              <a:rPr lang="ja-JP" altLang="en-US" dirty="0"/>
              <a:t>ダイナミックルールとは、特定の条件が満たされたときに自動的に処理を行いたいアクションをセットする機能です。一斉エンロールや一斉通知に使われます。</a:t>
            </a:r>
            <a:br>
              <a:rPr lang="ja-JP" altLang="en-US" dirty="0"/>
            </a:br>
            <a:r>
              <a:rPr lang="en-US" altLang="ja-JP" dirty="0"/>
              <a:t>※</a:t>
            </a:r>
            <a:r>
              <a:rPr lang="ja-JP" altLang="en-US" dirty="0"/>
              <a:t>条件の一部は組織構造やプログラムなど、</a:t>
            </a:r>
            <a:r>
              <a:rPr lang="en-US" altLang="ja-JP" dirty="0"/>
              <a:t>Moodle Workplace</a:t>
            </a:r>
            <a:r>
              <a:rPr lang="ja-JP" altLang="en-US" dirty="0"/>
              <a:t>固有機能の実装が前提になります。</a:t>
            </a:r>
          </a:p>
        </p:txBody>
      </p:sp>
      <p:sp>
        <p:nvSpPr>
          <p:cNvPr id="8" name="正方形/長方形 7">
            <a:extLst>
              <a:ext uri="{FF2B5EF4-FFF2-40B4-BE49-F238E27FC236}">
                <a16:creationId xmlns:a16="http://schemas.microsoft.com/office/drawing/2014/main" id="{2D25F1FF-1333-F301-825E-0427436054B3}"/>
              </a:ext>
            </a:extLst>
          </p:cNvPr>
          <p:cNvSpPr/>
          <p:nvPr/>
        </p:nvSpPr>
        <p:spPr>
          <a:xfrm>
            <a:off x="-1" y="1077709"/>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コネクタ 9">
            <a:extLst>
              <a:ext uri="{FF2B5EF4-FFF2-40B4-BE49-F238E27FC236}">
                <a16:creationId xmlns:a16="http://schemas.microsoft.com/office/drawing/2014/main" id="{F49E1EB2-863B-1E1C-09A3-F78228824C96}"/>
              </a:ext>
            </a:extLst>
          </p:cNvPr>
          <p:cNvCxnSpPr>
            <a:cxnSpLocks/>
          </p:cNvCxnSpPr>
          <p:nvPr/>
        </p:nvCxnSpPr>
        <p:spPr>
          <a:xfrm>
            <a:off x="156000" y="3012630"/>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12" name="図 11">
            <a:extLst>
              <a:ext uri="{FF2B5EF4-FFF2-40B4-BE49-F238E27FC236}">
                <a16:creationId xmlns:a16="http://schemas.microsoft.com/office/drawing/2014/main" id="{F40ABED8-6C04-F816-D4A3-A1279F69D202}"/>
              </a:ext>
            </a:extLst>
          </p:cNvPr>
          <p:cNvPicPr>
            <a:picLocks noChangeAspect="1"/>
          </p:cNvPicPr>
          <p:nvPr/>
        </p:nvPicPr>
        <p:blipFill>
          <a:blip r:embed="rId3">
            <a:extLst>
              <a:ext uri="{28A0092B-C50C-407E-A947-70E740481C1C}">
                <a14:useLocalDpi xmlns:a14="http://schemas.microsoft.com/office/drawing/2010/main" val="0"/>
              </a:ext>
            </a:extLst>
          </a:blip>
          <a:srcRect l="3228" t="22081"/>
          <a:stretch/>
        </p:blipFill>
        <p:spPr>
          <a:xfrm>
            <a:off x="6285390" y="1398196"/>
            <a:ext cx="5676311" cy="1217170"/>
          </a:xfrm>
          <a:prstGeom prst="rect">
            <a:avLst/>
          </a:prstGeom>
        </p:spPr>
      </p:pic>
      <p:pic>
        <p:nvPicPr>
          <p:cNvPr id="16" name="図 15">
            <a:extLst>
              <a:ext uri="{FF2B5EF4-FFF2-40B4-BE49-F238E27FC236}">
                <a16:creationId xmlns:a16="http://schemas.microsoft.com/office/drawing/2014/main" id="{42FFBF55-4D00-5BDD-BA96-0AE1C5DD7A74}"/>
              </a:ext>
            </a:extLst>
          </p:cNvPr>
          <p:cNvPicPr>
            <a:picLocks noChangeAspect="1"/>
          </p:cNvPicPr>
          <p:nvPr/>
        </p:nvPicPr>
        <p:blipFill>
          <a:blip r:embed="rId4">
            <a:extLst>
              <a:ext uri="{28A0092B-C50C-407E-A947-70E740481C1C}">
                <a14:useLocalDpi xmlns:a14="http://schemas.microsoft.com/office/drawing/2010/main" val="0"/>
              </a:ext>
            </a:extLst>
          </a:blip>
          <a:srcRect l="3228" t="19530"/>
          <a:stretch/>
        </p:blipFill>
        <p:spPr>
          <a:xfrm>
            <a:off x="6285390" y="3118542"/>
            <a:ext cx="5676311" cy="1366029"/>
          </a:xfrm>
          <a:prstGeom prst="rect">
            <a:avLst/>
          </a:prstGeom>
        </p:spPr>
      </p:pic>
      <p:cxnSp>
        <p:nvCxnSpPr>
          <p:cNvPr id="17" name="直線コネクタ 16">
            <a:extLst>
              <a:ext uri="{FF2B5EF4-FFF2-40B4-BE49-F238E27FC236}">
                <a16:creationId xmlns:a16="http://schemas.microsoft.com/office/drawing/2014/main" id="{1FBE3C5C-DABA-4C2A-0F88-DE52CFCA1702}"/>
              </a:ext>
            </a:extLst>
          </p:cNvPr>
          <p:cNvCxnSpPr>
            <a:cxnSpLocks/>
          </p:cNvCxnSpPr>
          <p:nvPr/>
        </p:nvCxnSpPr>
        <p:spPr>
          <a:xfrm>
            <a:off x="156000" y="4654999"/>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20" name="図 19">
            <a:extLst>
              <a:ext uri="{FF2B5EF4-FFF2-40B4-BE49-F238E27FC236}">
                <a16:creationId xmlns:a16="http://schemas.microsoft.com/office/drawing/2014/main" id="{5E306DE8-E35E-8FE3-6FC9-322927D84420}"/>
              </a:ext>
            </a:extLst>
          </p:cNvPr>
          <p:cNvPicPr>
            <a:picLocks noChangeAspect="1"/>
          </p:cNvPicPr>
          <p:nvPr/>
        </p:nvPicPr>
        <p:blipFill>
          <a:blip r:embed="rId5">
            <a:extLst>
              <a:ext uri="{28A0092B-C50C-407E-A947-70E740481C1C}">
                <a14:useLocalDpi xmlns:a14="http://schemas.microsoft.com/office/drawing/2010/main" val="0"/>
              </a:ext>
            </a:extLst>
          </a:blip>
          <a:srcRect l="367" t="16078" r="607" b="10386"/>
          <a:stretch/>
        </p:blipFill>
        <p:spPr>
          <a:xfrm>
            <a:off x="6285390" y="4728174"/>
            <a:ext cx="5015884" cy="934134"/>
          </a:xfrm>
          <a:prstGeom prst="rect">
            <a:avLst/>
          </a:prstGeom>
        </p:spPr>
      </p:pic>
      <p:pic>
        <p:nvPicPr>
          <p:cNvPr id="22" name="図 21">
            <a:extLst>
              <a:ext uri="{FF2B5EF4-FFF2-40B4-BE49-F238E27FC236}">
                <a16:creationId xmlns:a16="http://schemas.microsoft.com/office/drawing/2014/main" id="{109E00A0-0334-30E3-84E2-B047F645BE4F}"/>
              </a:ext>
            </a:extLst>
          </p:cNvPr>
          <p:cNvPicPr>
            <a:picLocks noChangeAspect="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r="19999"/>
          <a:stretch/>
        </p:blipFill>
        <p:spPr>
          <a:xfrm>
            <a:off x="6285390" y="5828092"/>
            <a:ext cx="4541106" cy="772994"/>
          </a:xfrm>
          <a:prstGeom prst="rect">
            <a:avLst/>
          </a:prstGeom>
        </p:spPr>
      </p:pic>
      <p:sp>
        <p:nvSpPr>
          <p:cNvPr id="26" name="正方形/長方形 25">
            <a:extLst>
              <a:ext uri="{FF2B5EF4-FFF2-40B4-BE49-F238E27FC236}">
                <a16:creationId xmlns:a16="http://schemas.microsoft.com/office/drawing/2014/main" id="{8A4D8A5E-E009-8CFC-B0B3-947187252078}"/>
              </a:ext>
            </a:extLst>
          </p:cNvPr>
          <p:cNvSpPr/>
          <p:nvPr/>
        </p:nvSpPr>
        <p:spPr>
          <a:xfrm>
            <a:off x="6355080" y="1950720"/>
            <a:ext cx="1661160" cy="28316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86EEDB25-F4E5-7BF0-4526-8F2F905A1D3F}"/>
              </a:ext>
            </a:extLst>
          </p:cNvPr>
          <p:cNvSpPr/>
          <p:nvPr/>
        </p:nvSpPr>
        <p:spPr>
          <a:xfrm>
            <a:off x="6355080" y="4125341"/>
            <a:ext cx="1661160" cy="28316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8D2675BB-C61C-FE79-CE2D-9ABD2D4E7E21}"/>
              </a:ext>
            </a:extLst>
          </p:cNvPr>
          <p:cNvSpPr/>
          <p:nvPr/>
        </p:nvSpPr>
        <p:spPr>
          <a:xfrm>
            <a:off x="9441180" y="5394960"/>
            <a:ext cx="579120" cy="26734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a:extLst>
              <a:ext uri="{FF2B5EF4-FFF2-40B4-BE49-F238E27FC236}">
                <a16:creationId xmlns:a16="http://schemas.microsoft.com/office/drawing/2014/main" id="{38F5270C-F9AC-E600-7E8D-D2802F14B392}"/>
              </a:ext>
            </a:extLst>
          </p:cNvPr>
          <p:cNvSpPr/>
          <p:nvPr/>
        </p:nvSpPr>
        <p:spPr>
          <a:xfrm>
            <a:off x="6285390" y="6271260"/>
            <a:ext cx="313530" cy="22860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1" name="直線コネクタ 30">
            <a:extLst>
              <a:ext uri="{FF2B5EF4-FFF2-40B4-BE49-F238E27FC236}">
                <a16:creationId xmlns:a16="http://schemas.microsoft.com/office/drawing/2014/main" id="{51C6945A-AEB6-BF02-CBAE-F70315776411}"/>
              </a:ext>
            </a:extLst>
          </p:cNvPr>
          <p:cNvCxnSpPr>
            <a:cxnSpLocks/>
          </p:cNvCxnSpPr>
          <p:nvPr/>
        </p:nvCxnSpPr>
        <p:spPr>
          <a:xfrm>
            <a:off x="156000" y="5767519"/>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5200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BEDDE-737C-DE2B-C4EE-3BAB9726871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7A09D0E-F19E-F996-9E99-A2A66AA9C7F1}"/>
              </a:ext>
            </a:extLst>
          </p:cNvPr>
          <p:cNvSpPr>
            <a:spLocks noGrp="1"/>
          </p:cNvSpPr>
          <p:nvPr>
            <p:ph type="title"/>
          </p:nvPr>
        </p:nvSpPr>
        <p:spPr/>
        <p:txBody>
          <a:bodyPr/>
          <a:lstStyle/>
          <a:p>
            <a:r>
              <a:rPr kumimoji="1" lang="en-US" altLang="ja-JP" dirty="0"/>
              <a:t>MWP</a:t>
            </a:r>
            <a:r>
              <a:rPr kumimoji="1" lang="ja-JP" altLang="en-US" dirty="0"/>
              <a:t>ダイナミックルール</a:t>
            </a:r>
            <a:r>
              <a:rPr kumimoji="1" lang="en-US" altLang="ja-JP" dirty="0"/>
              <a:t>2</a:t>
            </a:r>
            <a:endParaRPr kumimoji="1" lang="ja-JP" altLang="en-US" dirty="0"/>
          </a:p>
        </p:txBody>
      </p:sp>
      <p:sp>
        <p:nvSpPr>
          <p:cNvPr id="3" name="コンテンツ プレースホルダー 2">
            <a:extLst>
              <a:ext uri="{FF2B5EF4-FFF2-40B4-BE49-F238E27FC236}">
                <a16:creationId xmlns:a16="http://schemas.microsoft.com/office/drawing/2014/main" id="{4CC4FEA8-6E6B-5E81-3E80-675A74E322AC}"/>
              </a:ext>
            </a:extLst>
          </p:cNvPr>
          <p:cNvSpPr>
            <a:spLocks noGrp="1"/>
          </p:cNvSpPr>
          <p:nvPr>
            <p:ph idx="1"/>
          </p:nvPr>
        </p:nvSpPr>
        <p:spPr>
          <a:xfrm>
            <a:off x="230299" y="1598094"/>
            <a:ext cx="5865701" cy="4998014"/>
          </a:xfrm>
        </p:spPr>
        <p:txBody>
          <a:bodyPr>
            <a:normAutofit/>
          </a:bodyPr>
          <a:lstStyle/>
          <a:p>
            <a:pPr>
              <a:buFont typeface="Wingdings" panose="05000000000000000000" pitchFamily="2" charset="2"/>
              <a:buChar char="u"/>
            </a:pPr>
            <a:r>
              <a:rPr lang="ja-JP" altLang="en-US" dirty="0"/>
              <a:t>各種編集</a:t>
            </a:r>
            <a:endParaRPr lang="en-US" altLang="ja-JP" dirty="0"/>
          </a:p>
          <a:p>
            <a:pPr lvl="1">
              <a:buFont typeface="Wingdings" panose="05000000000000000000" pitchFamily="2" charset="2"/>
              <a:buChar char="u"/>
            </a:pPr>
            <a:r>
              <a:rPr lang="ja-JP" altLang="en-US" dirty="0"/>
              <a:t>名称をクリックするとルールの編集画面になります。一度ルールを適用し、影響を受けたアカウントがいる場合は、編集ではなく、新しいルールを作成しましょう。</a:t>
            </a:r>
            <a:endParaRPr lang="en-US" altLang="ja-JP" dirty="0"/>
          </a:p>
          <a:p>
            <a:pPr lvl="1">
              <a:buFont typeface="Wingdings" panose="05000000000000000000" pitchFamily="2" charset="2"/>
              <a:buChar char="u"/>
            </a:pPr>
            <a:r>
              <a:rPr lang="ja-JP" altLang="en-US" dirty="0"/>
              <a:t>編集マークから「複製 」をクリックするとこのルールを複製することができます</a:t>
            </a:r>
            <a:endParaRPr lang="en-US" altLang="ja-JP" dirty="0"/>
          </a:p>
          <a:p>
            <a:pPr lvl="1">
              <a:buFont typeface="Wingdings" panose="05000000000000000000" pitchFamily="2" charset="2"/>
              <a:buChar char="u"/>
            </a:pPr>
            <a:r>
              <a:rPr lang="ja-JP" altLang="en-US" dirty="0"/>
              <a:t>編集マークから「レポートを閲覧 」をクリックすると、このルールに対するレポートが表示されます。正しく処理が行われたかを確認する際に便利です。</a:t>
            </a:r>
            <a:endParaRPr lang="en-US" altLang="ja-JP" dirty="0"/>
          </a:p>
          <a:p>
            <a:pPr lvl="1">
              <a:buFont typeface="Wingdings" panose="05000000000000000000" pitchFamily="2" charset="2"/>
              <a:buChar char="u"/>
            </a:pPr>
            <a:r>
              <a:rPr lang="ja-JP" altLang="en-US" dirty="0"/>
              <a:t>作成したルールを削除したい場合は、編集マークから「アーカイブ」をクリックしてアーカイブ化してから、「アーカイブ済」タブに切り替え、編集マークから「削除」を選びます</a:t>
            </a:r>
            <a:endParaRPr lang="en-US" altLang="ja-JP" dirty="0"/>
          </a:p>
          <a:p>
            <a:pPr lvl="1">
              <a:buFont typeface="Wingdings" panose="05000000000000000000" pitchFamily="2" charset="2"/>
              <a:buChar char="u"/>
            </a:pPr>
            <a:endParaRPr lang="en-US" altLang="ja-JP" dirty="0"/>
          </a:p>
          <a:p>
            <a:pPr>
              <a:buFont typeface="Wingdings" panose="05000000000000000000" pitchFamily="2" charset="2"/>
              <a:buChar char="u"/>
            </a:pPr>
            <a:r>
              <a:rPr lang="ja-JP" altLang="en-US" dirty="0"/>
              <a:t>挙動</a:t>
            </a:r>
            <a:endParaRPr lang="en-US" altLang="ja-JP" dirty="0"/>
          </a:p>
          <a:p>
            <a:pPr lvl="1">
              <a:buFont typeface="Wingdings" panose="05000000000000000000" pitchFamily="2" charset="2"/>
              <a:buChar char="u"/>
            </a:pPr>
            <a:r>
              <a:rPr lang="ja-JP" altLang="en-US" dirty="0"/>
              <a:t>ルールの実行は</a:t>
            </a:r>
            <a:r>
              <a:rPr lang="en-US" altLang="ja-JP" dirty="0" err="1"/>
              <a:t>cron</a:t>
            </a:r>
            <a:r>
              <a:rPr lang="ja-JP" altLang="en-US" dirty="0"/>
              <a:t>に依存するケースもあるため、実行までに多少のタイムラグが生じる場合があります</a:t>
            </a:r>
            <a:endParaRPr lang="en-US" altLang="ja-JP" dirty="0"/>
          </a:p>
          <a:p>
            <a:pPr lvl="1">
              <a:buFont typeface="Wingdings" panose="05000000000000000000" pitchFamily="2" charset="2"/>
              <a:buChar char="u"/>
            </a:pPr>
            <a:r>
              <a:rPr lang="ja-JP" altLang="en-US" dirty="0"/>
              <a:t>ルールを有効化にしておくと、組織構造でジョブが追加されたアカウントは、随時処理対象になります</a:t>
            </a:r>
            <a:endParaRPr lang="en-US" altLang="ja-JP" dirty="0"/>
          </a:p>
          <a:p>
            <a:pPr lvl="1">
              <a:buFont typeface="Wingdings" panose="05000000000000000000" pitchFamily="2" charset="2"/>
              <a:buChar char="u"/>
            </a:pPr>
            <a:r>
              <a:rPr lang="ja-JP" altLang="en-US" dirty="0"/>
              <a:t>ジョブから外されたアカウントは、レポートの「一致しない日時」に情報が表示されますが、コースから自動的にエンロールが外れるわけではありません</a:t>
            </a:r>
          </a:p>
        </p:txBody>
      </p:sp>
      <p:sp>
        <p:nvSpPr>
          <p:cNvPr id="4" name="テキスト ボックス 3">
            <a:extLst>
              <a:ext uri="{FF2B5EF4-FFF2-40B4-BE49-F238E27FC236}">
                <a16:creationId xmlns:a16="http://schemas.microsoft.com/office/drawing/2014/main" id="{536DBAE7-99B1-BE30-717F-18DC98D9EDD0}"/>
              </a:ext>
            </a:extLst>
          </p:cNvPr>
          <p:cNvSpPr txBox="1"/>
          <p:nvPr/>
        </p:nvSpPr>
        <p:spPr>
          <a:xfrm>
            <a:off x="5202967" y="6669616"/>
            <a:ext cx="1786066" cy="253916"/>
          </a:xfrm>
          <a:prstGeom prst="rect">
            <a:avLst/>
          </a:prstGeom>
          <a:noFill/>
        </p:spPr>
        <p:txBody>
          <a:bodyPr wrap="none" rtlCol="0">
            <a:spAutoFit/>
          </a:bodyPr>
          <a:lstStyle/>
          <a:p>
            <a:r>
              <a:rPr kumimoji="1" lang="en-US" altLang="ja-JP" sz="1050" dirty="0">
                <a:solidFill>
                  <a:schemeClr val="bg1"/>
                </a:solidFill>
              </a:rPr>
              <a:t>MWP</a:t>
            </a:r>
            <a:r>
              <a:rPr kumimoji="1" lang="ja-JP" altLang="en-US" sz="1050" dirty="0">
                <a:solidFill>
                  <a:schemeClr val="bg1"/>
                </a:solidFill>
              </a:rPr>
              <a:t>ダイナミックルール</a:t>
            </a:r>
            <a:r>
              <a:rPr kumimoji="1" lang="en-US" altLang="ja-JP" sz="1050" dirty="0">
                <a:solidFill>
                  <a:schemeClr val="bg1"/>
                </a:solidFill>
              </a:rPr>
              <a:t>2</a:t>
            </a:r>
            <a:endParaRPr kumimoji="1" lang="ja-JP" altLang="en-US" sz="1050" dirty="0">
              <a:solidFill>
                <a:schemeClr val="bg1"/>
              </a:solidFill>
            </a:endParaRPr>
          </a:p>
        </p:txBody>
      </p:sp>
      <p:cxnSp>
        <p:nvCxnSpPr>
          <p:cNvPr id="10" name="直線コネクタ 9">
            <a:extLst>
              <a:ext uri="{FF2B5EF4-FFF2-40B4-BE49-F238E27FC236}">
                <a16:creationId xmlns:a16="http://schemas.microsoft.com/office/drawing/2014/main" id="{6C682D37-3872-046B-6695-E8D7516719F8}"/>
              </a:ext>
            </a:extLst>
          </p:cNvPr>
          <p:cNvCxnSpPr>
            <a:cxnSpLocks/>
          </p:cNvCxnSpPr>
          <p:nvPr/>
        </p:nvCxnSpPr>
        <p:spPr>
          <a:xfrm>
            <a:off x="156000" y="3279330"/>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13" name="図 12">
            <a:extLst>
              <a:ext uri="{FF2B5EF4-FFF2-40B4-BE49-F238E27FC236}">
                <a16:creationId xmlns:a16="http://schemas.microsoft.com/office/drawing/2014/main" id="{68149651-9D1A-401C-24AE-08E6CC8F99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4434" y="1351042"/>
            <a:ext cx="5781566" cy="1841961"/>
          </a:xfrm>
          <a:prstGeom prst="rect">
            <a:avLst/>
          </a:prstGeom>
        </p:spPr>
      </p:pic>
      <p:sp>
        <p:nvSpPr>
          <p:cNvPr id="14" name="コンテンツ プレースホルダー 2">
            <a:extLst>
              <a:ext uri="{FF2B5EF4-FFF2-40B4-BE49-F238E27FC236}">
                <a16:creationId xmlns:a16="http://schemas.microsoft.com/office/drawing/2014/main" id="{00335413-55A6-2566-72B9-7C8E149A6D26}"/>
              </a:ext>
            </a:extLst>
          </p:cNvPr>
          <p:cNvSpPr txBox="1">
            <a:spLocks/>
          </p:cNvSpPr>
          <p:nvPr/>
        </p:nvSpPr>
        <p:spPr>
          <a:xfrm>
            <a:off x="230298" y="643411"/>
            <a:ext cx="11731403" cy="49039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en-US" altLang="ja-JP" dirty="0"/>
              <a:t>MWP</a:t>
            </a:r>
            <a:r>
              <a:rPr lang="ja-JP" altLang="en-US" dirty="0"/>
              <a:t>ダイナミックルールとは、特定の条件が満たされたときに自動的に処理を行いたいアクションをセットする機能です。一斉エンロールや一斉通知に使われます。</a:t>
            </a:r>
            <a:br>
              <a:rPr lang="ja-JP" altLang="en-US" dirty="0"/>
            </a:br>
            <a:r>
              <a:rPr lang="en-US" altLang="ja-JP" dirty="0"/>
              <a:t>※</a:t>
            </a:r>
            <a:r>
              <a:rPr lang="ja-JP" altLang="en-US" dirty="0"/>
              <a:t>条件の一部は組織構造やプログラムなど、</a:t>
            </a:r>
            <a:r>
              <a:rPr lang="en-US" altLang="ja-JP" dirty="0"/>
              <a:t>Moodle Workplace</a:t>
            </a:r>
            <a:r>
              <a:rPr lang="ja-JP" altLang="en-US" dirty="0"/>
              <a:t>固有機能の実装が前提になります。</a:t>
            </a:r>
          </a:p>
        </p:txBody>
      </p:sp>
      <p:sp>
        <p:nvSpPr>
          <p:cNvPr id="15" name="正方形/長方形 14">
            <a:extLst>
              <a:ext uri="{FF2B5EF4-FFF2-40B4-BE49-F238E27FC236}">
                <a16:creationId xmlns:a16="http://schemas.microsoft.com/office/drawing/2014/main" id="{D7DDEDDC-0571-623D-A44B-AAAD1166C9E2}"/>
              </a:ext>
            </a:extLst>
          </p:cNvPr>
          <p:cNvSpPr/>
          <p:nvPr/>
        </p:nvSpPr>
        <p:spPr>
          <a:xfrm>
            <a:off x="-1" y="1077709"/>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7A4BD17E-1ECC-FA6D-A78C-D71A4801C7EB}"/>
              </a:ext>
            </a:extLst>
          </p:cNvPr>
          <p:cNvSpPr/>
          <p:nvPr/>
        </p:nvSpPr>
        <p:spPr>
          <a:xfrm>
            <a:off x="10728960" y="2321596"/>
            <a:ext cx="1232741" cy="817844"/>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34277010"/>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1669</TotalTime>
  <Words>601</Words>
  <Application>Microsoft Office PowerPoint</Application>
  <PresentationFormat>ワイド画面</PresentationFormat>
  <Paragraphs>28</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Times New Roman</vt:lpstr>
      <vt:lpstr>Wingdings</vt:lpstr>
      <vt:lpstr>Wingdings 2</vt:lpstr>
      <vt:lpstr>HDOfficeLightV0</vt:lpstr>
      <vt:lpstr>MWPダイナミックルール1</vt:lpstr>
      <vt:lpstr>MWPダイナミックルール2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44</cp:revision>
  <dcterms:created xsi:type="dcterms:W3CDTF">2024-07-23T04:09:56Z</dcterms:created>
  <dcterms:modified xsi:type="dcterms:W3CDTF">2025-01-23T01:48:35Z</dcterms:modified>
</cp:coreProperties>
</file>