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192D"/>
    <a:srgbClr val="243A76"/>
    <a:srgbClr val="0694B5"/>
    <a:srgbClr val="F98012"/>
    <a:srgbClr val="97C93D"/>
    <a:srgbClr val="F6BF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0" autoAdjust="0"/>
    <p:restoredTop sz="95806" autoAdjust="0"/>
  </p:normalViewPr>
  <p:slideViewPr>
    <p:cSldViewPr snapToGrid="0">
      <p:cViewPr varScale="1">
        <p:scale>
          <a:sx n="98" d="100"/>
          <a:sy n="98" d="100"/>
        </p:scale>
        <p:origin x="187" y="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8BEDD5-0915-4C9D-9D83-3A43AB20BCFC}" type="datetimeFigureOut">
              <a:rPr kumimoji="1" lang="ja-JP" altLang="en-US" smtClean="0"/>
              <a:t>2025/1/23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D4322-C6A9-4636-9EBB-6E6459FFB3BA}" type="slidenum">
              <a:rPr kumimoji="1" lang="ja-JP" altLang="en-US" smtClean="0"/>
              <a:t>‹#›</a:t>
            </a:fld>
            <a:endParaRPr kumimoji="1" lang="ja-JP" altLang="en-US"/>
          </a:p>
        </p:txBody>
      </p:sp>
    </p:spTree>
    <p:extLst>
      <p:ext uri="{BB962C8B-B14F-4D97-AF65-F5344CB8AC3E}">
        <p14:creationId xmlns:p14="http://schemas.microsoft.com/office/powerpoint/2010/main" val="10051781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D4DFE-987C-00CC-CEC3-38E960F29C5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3DBD67-A08A-2D80-868B-FC337AD0A2E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ED970E0-EAE1-1433-D815-1AA2F52B9460}"/>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E864FA-118D-C759-2FEF-EAA9887CB8A8}"/>
              </a:ext>
            </a:extLst>
          </p:cNvPr>
          <p:cNvSpPr>
            <a:spLocks noGrp="1"/>
          </p:cNvSpPr>
          <p:nvPr>
            <p:ph type="sldNum" sz="quarter" idx="5"/>
          </p:nvPr>
        </p:nvSpPr>
        <p:spPr/>
        <p:txBody>
          <a:bodyPr/>
          <a:lstStyle/>
          <a:p>
            <a:fld id="{BE7D4322-C6A9-4636-9EBB-6E6459FFB3BA}" type="slidenum">
              <a:rPr kumimoji="1" lang="ja-JP" altLang="en-US" smtClean="0"/>
              <a:t>1</a:t>
            </a:fld>
            <a:endParaRPr kumimoji="1" lang="ja-JP" altLang="en-US"/>
          </a:p>
        </p:txBody>
      </p:sp>
    </p:spTree>
    <p:extLst>
      <p:ext uri="{BB962C8B-B14F-4D97-AF65-F5344CB8AC3E}">
        <p14:creationId xmlns:p14="http://schemas.microsoft.com/office/powerpoint/2010/main" val="1027486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7914098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18706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12207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230299" y="607798"/>
            <a:ext cx="11731403" cy="57485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31977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3665829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23896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45127" y="2507550"/>
            <a:ext cx="515620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7550"/>
            <a:ext cx="51816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946197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3478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42777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1478583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E90B799-6EA3-431A-AF4F-7AD2C6F13CB3}" type="datetimeFigureOut">
              <a:rPr kumimoji="1" lang="ja-JP" altLang="en-US" smtClean="0"/>
              <a:t>2025/1/23</a:t>
            </a:fld>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7527" y="6356350"/>
            <a:ext cx="2743200" cy="365125"/>
          </a:xfrm>
          <a:prstGeom prst="rect">
            <a:avLst/>
          </a:prstGeom>
        </p:spPr>
        <p:txBody>
          <a:bodyPr/>
          <a:lstStyle/>
          <a:p>
            <a:fld id="{1DD2FF6F-59D3-4749-BAF3-88A52DAD3F4C}" type="slidenum">
              <a:rPr kumimoji="1" lang="ja-JP" altLang="en-US" smtClean="0"/>
              <a:t>‹#›</a:t>
            </a:fld>
            <a:endParaRPr kumimoji="1" lang="ja-JP" altLang="en-US"/>
          </a:p>
        </p:txBody>
      </p:sp>
    </p:spTree>
    <p:extLst>
      <p:ext uri="{BB962C8B-B14F-4D97-AF65-F5344CB8AC3E}">
        <p14:creationId xmlns:p14="http://schemas.microsoft.com/office/powerpoint/2010/main" val="249320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グループ化 10">
            <a:extLst>
              <a:ext uri="{FF2B5EF4-FFF2-40B4-BE49-F238E27FC236}">
                <a16:creationId xmlns:a16="http://schemas.microsoft.com/office/drawing/2014/main" id="{A4356951-EDE9-D9D6-0E19-DF6D70C61DBD}"/>
              </a:ext>
            </a:extLst>
          </p:cNvPr>
          <p:cNvGrpSpPr/>
          <p:nvPr userDrawn="1"/>
        </p:nvGrpSpPr>
        <p:grpSpPr>
          <a:xfrm flipH="1" flipV="1">
            <a:off x="0" y="0"/>
            <a:ext cx="2235643" cy="468000"/>
            <a:chOff x="9956357" y="6454800"/>
            <a:chExt cx="2235643" cy="468000"/>
          </a:xfrm>
          <a:solidFill>
            <a:srgbClr val="C5192D"/>
          </a:solidFill>
        </p:grpSpPr>
        <p:sp>
          <p:nvSpPr>
            <p:cNvPr id="13" name="正方形/長方形 12">
              <a:extLst>
                <a:ext uri="{FF2B5EF4-FFF2-40B4-BE49-F238E27FC236}">
                  <a16:creationId xmlns:a16="http://schemas.microsoft.com/office/drawing/2014/main" id="{E9EACC2E-B0CA-C701-AFA1-2B351DFB394B}"/>
                </a:ext>
              </a:extLst>
            </p:cNvPr>
            <p:cNvSpPr/>
            <p:nvPr userDrawn="1"/>
          </p:nvSpPr>
          <p:spPr>
            <a:xfrm>
              <a:off x="10422384" y="6454800"/>
              <a:ext cx="1769616" cy="46800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5192D"/>
                </a:solidFill>
              </a:endParaRPr>
            </a:p>
          </p:txBody>
        </p:sp>
        <p:sp>
          <p:nvSpPr>
            <p:cNvPr id="14" name="直角三角形 13">
              <a:extLst>
                <a:ext uri="{FF2B5EF4-FFF2-40B4-BE49-F238E27FC236}">
                  <a16:creationId xmlns:a16="http://schemas.microsoft.com/office/drawing/2014/main" id="{F022FE20-CC43-6322-6721-FF5863DD3C9A}"/>
                </a:ext>
              </a:extLst>
            </p:cNvPr>
            <p:cNvSpPr>
              <a:spLocks/>
            </p:cNvSpPr>
            <p:nvPr userDrawn="1"/>
          </p:nvSpPr>
          <p:spPr>
            <a:xfrm flipH="1">
              <a:off x="9956357" y="6454800"/>
              <a:ext cx="468000" cy="468000"/>
            </a:xfrm>
            <a:prstGeom prst="r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C5192D"/>
                </a:solidFill>
              </a:endParaRPr>
            </a:p>
          </p:txBody>
        </p:sp>
      </p:grpSp>
      <p:sp>
        <p:nvSpPr>
          <p:cNvPr id="9" name="正方形/長方形 8">
            <a:extLst>
              <a:ext uri="{FF2B5EF4-FFF2-40B4-BE49-F238E27FC236}">
                <a16:creationId xmlns:a16="http://schemas.microsoft.com/office/drawing/2014/main" id="{B8465BE8-99C6-0E89-099A-9A78D36D1253}"/>
              </a:ext>
            </a:extLst>
          </p:cNvPr>
          <p:cNvSpPr/>
          <p:nvPr userDrawn="1"/>
        </p:nvSpPr>
        <p:spPr>
          <a:xfrm>
            <a:off x="0" y="423630"/>
            <a:ext cx="12192000" cy="56095"/>
          </a:xfrm>
          <a:prstGeom prst="rect">
            <a:avLst/>
          </a:prstGeom>
          <a:solidFill>
            <a:srgbClr val="C519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2041864" y="67816"/>
            <a:ext cx="9318863" cy="320639"/>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230299" y="607798"/>
            <a:ext cx="11731403" cy="5741498"/>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6" name="Slide Number Placeholder 5"/>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100">
                <a:solidFill>
                  <a:schemeClr val="bg1">
                    <a:lumMod val="95000"/>
                  </a:schemeClr>
                </a:solidFill>
              </a:defRPr>
            </a:lvl1pPr>
          </a:lstStyle>
          <a:p>
            <a:fld id="{1DD2FF6F-59D3-4749-BAF3-88A52DAD3F4C}" type="slidenum">
              <a:rPr kumimoji="1" lang="ja-JP" altLang="en-US" smtClean="0"/>
              <a:pPr/>
              <a:t>‹#›</a:t>
            </a:fld>
            <a:endParaRPr kumimoji="1" lang="ja-JP" altLang="en-US"/>
          </a:p>
        </p:txBody>
      </p:sp>
      <p:sp>
        <p:nvSpPr>
          <p:cNvPr id="4" name="正方形/長方形 3">
            <a:extLst>
              <a:ext uri="{FF2B5EF4-FFF2-40B4-BE49-F238E27FC236}">
                <a16:creationId xmlns:a16="http://schemas.microsoft.com/office/drawing/2014/main" id="{4436E3FA-9F99-6611-6FE9-DD9145E75AE3}"/>
              </a:ext>
            </a:extLst>
          </p:cNvPr>
          <p:cNvSpPr/>
          <p:nvPr userDrawn="1"/>
        </p:nvSpPr>
        <p:spPr>
          <a:xfrm>
            <a:off x="10005152" y="6714000"/>
            <a:ext cx="2186848" cy="144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直角三角形 6">
            <a:extLst>
              <a:ext uri="{FF2B5EF4-FFF2-40B4-BE49-F238E27FC236}">
                <a16:creationId xmlns:a16="http://schemas.microsoft.com/office/drawing/2014/main" id="{3487C58F-CC34-0066-91DB-68ECFEB79CED}"/>
              </a:ext>
            </a:extLst>
          </p:cNvPr>
          <p:cNvSpPr>
            <a:spLocks/>
          </p:cNvSpPr>
          <p:nvPr userDrawn="1"/>
        </p:nvSpPr>
        <p:spPr>
          <a:xfrm flipH="1">
            <a:off x="9862666"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E76B0C3-40CE-CE8B-1266-B6D4D1AECCF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203" y="30736"/>
            <a:ext cx="1655209" cy="408285"/>
          </a:xfrm>
          <a:prstGeom prst="rect">
            <a:avLst/>
          </a:prstGeom>
        </p:spPr>
      </p:pic>
      <p:sp>
        <p:nvSpPr>
          <p:cNvPr id="24" name="正方形/長方形 23">
            <a:extLst>
              <a:ext uri="{FF2B5EF4-FFF2-40B4-BE49-F238E27FC236}">
                <a16:creationId xmlns:a16="http://schemas.microsoft.com/office/drawing/2014/main" id="{CF37BD06-D6FA-2CFE-C62C-6CE0910CFBE4}"/>
              </a:ext>
            </a:extLst>
          </p:cNvPr>
          <p:cNvSpPr/>
          <p:nvPr userDrawn="1"/>
        </p:nvSpPr>
        <p:spPr>
          <a:xfrm flipH="1">
            <a:off x="0" y="6714000"/>
            <a:ext cx="2186848" cy="144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b="1" dirty="0"/>
              <a:t>Moodle 4.5.1/Moodle Workplace 4.5.1</a:t>
            </a:r>
          </a:p>
        </p:txBody>
      </p:sp>
      <p:sp>
        <p:nvSpPr>
          <p:cNvPr id="25" name="直角三角形 24">
            <a:extLst>
              <a:ext uri="{FF2B5EF4-FFF2-40B4-BE49-F238E27FC236}">
                <a16:creationId xmlns:a16="http://schemas.microsoft.com/office/drawing/2014/main" id="{166C7EF4-E47B-6273-E4D8-3382391FC4BB}"/>
              </a:ext>
            </a:extLst>
          </p:cNvPr>
          <p:cNvSpPr>
            <a:spLocks/>
          </p:cNvSpPr>
          <p:nvPr userDrawn="1"/>
        </p:nvSpPr>
        <p:spPr>
          <a:xfrm>
            <a:off x="2175923"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b="1"/>
          </a:p>
        </p:txBody>
      </p:sp>
      <p:sp>
        <p:nvSpPr>
          <p:cNvPr id="27" name="正方形/長方形 26">
            <a:extLst>
              <a:ext uri="{FF2B5EF4-FFF2-40B4-BE49-F238E27FC236}">
                <a16:creationId xmlns:a16="http://schemas.microsoft.com/office/drawing/2014/main" id="{48A34314-8A33-B1F1-487C-E5B964ADB62B}"/>
              </a:ext>
            </a:extLst>
          </p:cNvPr>
          <p:cNvSpPr/>
          <p:nvPr userDrawn="1"/>
        </p:nvSpPr>
        <p:spPr>
          <a:xfrm flipH="1" flipV="1">
            <a:off x="2403272" y="6714000"/>
            <a:ext cx="7387583" cy="144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a:extLst>
              <a:ext uri="{FF2B5EF4-FFF2-40B4-BE49-F238E27FC236}">
                <a16:creationId xmlns:a16="http://schemas.microsoft.com/office/drawing/2014/main" id="{D26CB49C-3E91-D2E2-06D0-C01F31F8C1F6}"/>
              </a:ext>
            </a:extLst>
          </p:cNvPr>
          <p:cNvSpPr>
            <a:spLocks/>
          </p:cNvSpPr>
          <p:nvPr userDrawn="1"/>
        </p:nvSpPr>
        <p:spPr>
          <a:xfrm flipV="1">
            <a:off x="9790857"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a:extLst>
              <a:ext uri="{FF2B5EF4-FFF2-40B4-BE49-F238E27FC236}">
                <a16:creationId xmlns:a16="http://schemas.microsoft.com/office/drawing/2014/main" id="{4308DE99-391B-8E80-03A9-1A095E34C0B7}"/>
              </a:ext>
            </a:extLst>
          </p:cNvPr>
          <p:cNvSpPr>
            <a:spLocks/>
          </p:cNvSpPr>
          <p:nvPr userDrawn="1"/>
        </p:nvSpPr>
        <p:spPr>
          <a:xfrm flipH="1" flipV="1">
            <a:off x="2259271" y="6714000"/>
            <a:ext cx="144000" cy="144000"/>
          </a:xfrm>
          <a:prstGeom prst="rtTriangl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D4196778-7B53-F187-EDE0-C5C9EADFDC01}"/>
              </a:ext>
            </a:extLst>
          </p:cNvPr>
          <p:cNvPicPr>
            <a:picLocks noChangeAspect="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65656" y="0"/>
            <a:ext cx="2126344" cy="457200"/>
          </a:xfrm>
          <a:prstGeom prst="rect">
            <a:avLst/>
          </a:prstGeom>
        </p:spPr>
      </p:pic>
      <p:pic>
        <p:nvPicPr>
          <p:cNvPr id="12" name="図 11">
            <a:extLst>
              <a:ext uri="{FF2B5EF4-FFF2-40B4-BE49-F238E27FC236}">
                <a16:creationId xmlns:a16="http://schemas.microsoft.com/office/drawing/2014/main" id="{7D04EF27-8DB1-3E5A-B55B-11278AC9BEF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15552" y="6375600"/>
            <a:ext cx="1376448" cy="482400"/>
          </a:xfrm>
          <a:prstGeom prst="rect">
            <a:avLst/>
          </a:prstGeom>
        </p:spPr>
      </p:pic>
    </p:spTree>
    <p:extLst>
      <p:ext uri="{BB962C8B-B14F-4D97-AF65-F5344CB8AC3E}">
        <p14:creationId xmlns:p14="http://schemas.microsoft.com/office/powerpoint/2010/main" val="218787946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kumimoji="1" sz="160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105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10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9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3DBCC-3494-B1EF-634D-215D058F6E0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F54AF7A-7BF5-4F1D-6545-CAA1071F0ECE}"/>
              </a:ext>
            </a:extLst>
          </p:cNvPr>
          <p:cNvSpPr>
            <a:spLocks noGrp="1"/>
          </p:cNvSpPr>
          <p:nvPr>
            <p:ph type="title"/>
          </p:nvPr>
        </p:nvSpPr>
        <p:spPr/>
        <p:txBody>
          <a:bodyPr/>
          <a:lstStyle/>
          <a:p>
            <a:r>
              <a:rPr kumimoji="1" lang="ja-JP" altLang="en-US" dirty="0"/>
              <a:t>ケーススタディ</a:t>
            </a:r>
            <a:r>
              <a:rPr kumimoji="1" lang="en-US" altLang="ja-JP" dirty="0"/>
              <a:t>2</a:t>
            </a:r>
            <a:r>
              <a:rPr kumimoji="1" lang="ja-JP" altLang="en-US" dirty="0"/>
              <a:t>～組織構造を元にしたエンロールの自動化～</a:t>
            </a:r>
          </a:p>
        </p:txBody>
      </p:sp>
      <p:sp>
        <p:nvSpPr>
          <p:cNvPr id="4" name="テキスト ボックス 3">
            <a:extLst>
              <a:ext uri="{FF2B5EF4-FFF2-40B4-BE49-F238E27FC236}">
                <a16:creationId xmlns:a16="http://schemas.microsoft.com/office/drawing/2014/main" id="{33AB789B-2546-B8CD-B083-4B02B94663EA}"/>
              </a:ext>
            </a:extLst>
          </p:cNvPr>
          <p:cNvSpPr txBox="1"/>
          <p:nvPr/>
        </p:nvSpPr>
        <p:spPr>
          <a:xfrm>
            <a:off x="4152199" y="6669616"/>
            <a:ext cx="3887603" cy="253916"/>
          </a:xfrm>
          <a:prstGeom prst="rect">
            <a:avLst/>
          </a:prstGeom>
          <a:noFill/>
        </p:spPr>
        <p:txBody>
          <a:bodyPr wrap="none" rtlCol="0">
            <a:spAutoFit/>
          </a:bodyPr>
          <a:lstStyle/>
          <a:p>
            <a:r>
              <a:rPr kumimoji="1" lang="ja-JP" altLang="en-US" sz="1050" dirty="0">
                <a:solidFill>
                  <a:schemeClr val="bg1"/>
                </a:solidFill>
              </a:rPr>
              <a:t>ケーススタディ</a:t>
            </a:r>
            <a:r>
              <a:rPr kumimoji="1" lang="en-US" altLang="ja-JP" sz="1050" dirty="0">
                <a:solidFill>
                  <a:schemeClr val="bg1"/>
                </a:solidFill>
              </a:rPr>
              <a:t>2</a:t>
            </a:r>
            <a:r>
              <a:rPr kumimoji="1" lang="ja-JP" altLang="en-US" sz="1050" dirty="0">
                <a:solidFill>
                  <a:schemeClr val="bg1"/>
                </a:solidFill>
              </a:rPr>
              <a:t>～組織構造を元にしたエンロールの自動化～</a:t>
            </a:r>
          </a:p>
        </p:txBody>
      </p:sp>
      <p:sp>
        <p:nvSpPr>
          <p:cNvPr id="13" name="テキスト ボックス 12">
            <a:extLst>
              <a:ext uri="{FF2B5EF4-FFF2-40B4-BE49-F238E27FC236}">
                <a16:creationId xmlns:a16="http://schemas.microsoft.com/office/drawing/2014/main" id="{FE935EC4-D982-8090-DDA6-CE9BC6EB83D2}"/>
              </a:ext>
            </a:extLst>
          </p:cNvPr>
          <p:cNvSpPr txBox="1"/>
          <p:nvPr/>
        </p:nvSpPr>
        <p:spPr>
          <a:xfrm>
            <a:off x="5564554" y="3026611"/>
            <a:ext cx="1062892" cy="882934"/>
          </a:xfrm>
          <a:prstGeom prst="rect">
            <a:avLst/>
          </a:prstGeom>
          <a:noFill/>
        </p:spPr>
        <p:txBody>
          <a:bodyPr wrap="square" rtlCol="0" anchor="ctr">
            <a:spAutoFit/>
          </a:bodyPr>
          <a:lstStyle/>
          <a:p>
            <a:pPr algn="ctr">
              <a:lnSpc>
                <a:spcPct val="150000"/>
              </a:lnSpc>
            </a:pPr>
            <a:r>
              <a:rPr kumimoji="1" lang="ja-JP" altLang="en-US" dirty="0"/>
              <a:t>① ②</a:t>
            </a:r>
            <a:endParaRPr kumimoji="1" lang="en-US" altLang="ja-JP" dirty="0"/>
          </a:p>
          <a:p>
            <a:pPr algn="ctr">
              <a:lnSpc>
                <a:spcPct val="150000"/>
              </a:lnSpc>
            </a:pPr>
            <a:r>
              <a:rPr kumimoji="1" lang="ja-JP" altLang="en-US" dirty="0"/>
              <a:t>③ ④</a:t>
            </a:r>
          </a:p>
        </p:txBody>
      </p:sp>
      <p:sp>
        <p:nvSpPr>
          <p:cNvPr id="14" name="テキスト ボックス 13">
            <a:extLst>
              <a:ext uri="{FF2B5EF4-FFF2-40B4-BE49-F238E27FC236}">
                <a16:creationId xmlns:a16="http://schemas.microsoft.com/office/drawing/2014/main" id="{5634236B-C0CC-6D35-2AF0-4897A85F87F8}"/>
              </a:ext>
            </a:extLst>
          </p:cNvPr>
          <p:cNvSpPr txBox="1"/>
          <p:nvPr/>
        </p:nvSpPr>
        <p:spPr>
          <a:xfrm>
            <a:off x="162477" y="1420101"/>
            <a:ext cx="3641969" cy="400110"/>
          </a:xfrm>
          <a:prstGeom prst="rect">
            <a:avLst/>
          </a:prstGeom>
          <a:noFill/>
        </p:spPr>
        <p:txBody>
          <a:bodyPr wrap="square" rtlCol="0">
            <a:spAutoFit/>
          </a:bodyPr>
          <a:lstStyle/>
          <a:p>
            <a:r>
              <a:rPr kumimoji="1" lang="ja-JP" altLang="en-US" sz="1000" dirty="0"/>
              <a:t>「テナント管理者」の青山さんは「組織構造」をテナント内に作成し、受講管理の分業化に成功しました</a:t>
            </a:r>
          </a:p>
        </p:txBody>
      </p:sp>
      <p:pic>
        <p:nvPicPr>
          <p:cNvPr id="19" name="図 18">
            <a:extLst>
              <a:ext uri="{FF2B5EF4-FFF2-40B4-BE49-F238E27FC236}">
                <a16:creationId xmlns:a16="http://schemas.microsoft.com/office/drawing/2014/main" id="{0C8FD235-6224-4D56-E5A6-143CDD1FC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0446" y="2024468"/>
            <a:ext cx="1582937" cy="1458281"/>
          </a:xfrm>
          <a:prstGeom prst="rect">
            <a:avLst/>
          </a:prstGeom>
        </p:spPr>
      </p:pic>
      <p:sp>
        <p:nvSpPr>
          <p:cNvPr id="20" name="テキスト ボックス 19">
            <a:extLst>
              <a:ext uri="{FF2B5EF4-FFF2-40B4-BE49-F238E27FC236}">
                <a16:creationId xmlns:a16="http://schemas.microsoft.com/office/drawing/2014/main" id="{EE8829F2-6E80-6C77-B40B-72D2D65D2710}"/>
              </a:ext>
            </a:extLst>
          </p:cNvPr>
          <p:cNvSpPr txBox="1"/>
          <p:nvPr/>
        </p:nvSpPr>
        <p:spPr>
          <a:xfrm>
            <a:off x="2041864" y="2476609"/>
            <a:ext cx="2272811" cy="553998"/>
          </a:xfrm>
          <a:prstGeom prst="rect">
            <a:avLst/>
          </a:prstGeom>
          <a:noFill/>
        </p:spPr>
        <p:txBody>
          <a:bodyPr wrap="square" rtlCol="0">
            <a:spAutoFit/>
          </a:bodyPr>
          <a:lstStyle/>
          <a:p>
            <a:r>
              <a:rPr kumimoji="1" lang="ja-JP" altLang="en-US" sz="1000" dirty="0"/>
              <a:t>ある日、学習責任者でもある管理部部長の上野さんからこんな相談を受けました。</a:t>
            </a:r>
          </a:p>
        </p:txBody>
      </p:sp>
      <p:pic>
        <p:nvPicPr>
          <p:cNvPr id="22" name="図 21">
            <a:extLst>
              <a:ext uri="{FF2B5EF4-FFF2-40B4-BE49-F238E27FC236}">
                <a16:creationId xmlns:a16="http://schemas.microsoft.com/office/drawing/2014/main" id="{629E72A6-B463-8039-94BF-6F46E45053BF}"/>
              </a:ext>
            </a:extLst>
          </p:cNvPr>
          <p:cNvPicPr>
            <a:picLocks noChangeAspect="1"/>
          </p:cNvPicPr>
          <p:nvPr/>
        </p:nvPicPr>
        <p:blipFill>
          <a:blip r:embed="rId4">
            <a:extLst>
              <a:ext uri="{28A0092B-C50C-407E-A947-70E740481C1C}">
                <a14:useLocalDpi xmlns:a14="http://schemas.microsoft.com/office/drawing/2010/main" val="0"/>
              </a:ext>
            </a:extLst>
          </a:blip>
          <a:srcRect b="46759"/>
          <a:stretch/>
        </p:blipFill>
        <p:spPr>
          <a:xfrm>
            <a:off x="4556724" y="1675691"/>
            <a:ext cx="808823" cy="441810"/>
          </a:xfrm>
          <a:prstGeom prst="rect">
            <a:avLst/>
          </a:prstGeom>
        </p:spPr>
      </p:pic>
      <p:sp>
        <p:nvSpPr>
          <p:cNvPr id="23" name="テキスト ボックス 22">
            <a:extLst>
              <a:ext uri="{FF2B5EF4-FFF2-40B4-BE49-F238E27FC236}">
                <a16:creationId xmlns:a16="http://schemas.microsoft.com/office/drawing/2014/main" id="{72661191-9D77-941F-8827-C6C3565E21B0}"/>
              </a:ext>
            </a:extLst>
          </p:cNvPr>
          <p:cNvSpPr txBox="1"/>
          <p:nvPr/>
        </p:nvSpPr>
        <p:spPr>
          <a:xfrm rot="1512986">
            <a:off x="4796986" y="1645516"/>
            <a:ext cx="646331" cy="369332"/>
          </a:xfrm>
          <a:prstGeom prst="rect">
            <a:avLst/>
          </a:prstGeom>
          <a:noFill/>
        </p:spPr>
        <p:txBody>
          <a:bodyPr wrap="none" rtlCol="0">
            <a:prstTxWarp prst="textArchUp">
              <a:avLst/>
            </a:prstTxWarp>
            <a:spAutoFit/>
          </a:bodyPr>
          <a:lstStyle/>
          <a:p>
            <a:r>
              <a:rPr kumimoji="1" lang="ja-JP" altLang="en-US" dirty="0">
                <a:solidFill>
                  <a:srgbClr val="FF0000"/>
                </a:solidFill>
              </a:rPr>
              <a:t>相談</a:t>
            </a:r>
          </a:p>
        </p:txBody>
      </p:sp>
      <p:sp>
        <p:nvSpPr>
          <p:cNvPr id="24" name="テキスト ボックス 23">
            <a:extLst>
              <a:ext uri="{FF2B5EF4-FFF2-40B4-BE49-F238E27FC236}">
                <a16:creationId xmlns:a16="http://schemas.microsoft.com/office/drawing/2014/main" id="{41DFE937-BEEB-8CCE-8878-86EC53ED41FB}"/>
              </a:ext>
            </a:extLst>
          </p:cNvPr>
          <p:cNvSpPr txBox="1"/>
          <p:nvPr/>
        </p:nvSpPr>
        <p:spPr>
          <a:xfrm>
            <a:off x="8039801" y="1501186"/>
            <a:ext cx="3815188" cy="707886"/>
          </a:xfrm>
          <a:prstGeom prst="rect">
            <a:avLst/>
          </a:prstGeom>
          <a:noFill/>
        </p:spPr>
        <p:txBody>
          <a:bodyPr wrap="square" rtlCol="0">
            <a:spAutoFit/>
          </a:bodyPr>
          <a:lstStyle/>
          <a:p>
            <a:r>
              <a:rPr kumimoji="1" lang="ja-JP" altLang="en-US" sz="1000" dirty="0"/>
              <a:t>管理部のメンバーを対象に「管理部運用方針コース」を提供しているが、異動のあるたびにエンロール作業をするのは手間がかかる上、作業漏れが心配。</a:t>
            </a:r>
            <a:endParaRPr kumimoji="1" lang="en-US" altLang="ja-JP" sz="1000" dirty="0"/>
          </a:p>
          <a:p>
            <a:r>
              <a:rPr kumimoji="1" lang="ja-JP" altLang="en-US" sz="1000" dirty="0"/>
              <a:t>組織構造の仕組みをうまく活用できないでしょうか？</a:t>
            </a:r>
          </a:p>
        </p:txBody>
      </p:sp>
      <p:sp>
        <p:nvSpPr>
          <p:cNvPr id="46" name="テキスト ボックス 45">
            <a:extLst>
              <a:ext uri="{FF2B5EF4-FFF2-40B4-BE49-F238E27FC236}">
                <a16:creationId xmlns:a16="http://schemas.microsoft.com/office/drawing/2014/main" id="{FF8AFEAC-2B3A-3275-4B8E-7B92778AF445}"/>
              </a:ext>
            </a:extLst>
          </p:cNvPr>
          <p:cNvSpPr txBox="1"/>
          <p:nvPr/>
        </p:nvSpPr>
        <p:spPr>
          <a:xfrm>
            <a:off x="2112362" y="4613849"/>
            <a:ext cx="3452192" cy="553998"/>
          </a:xfrm>
          <a:prstGeom prst="rect">
            <a:avLst/>
          </a:prstGeom>
          <a:noFill/>
        </p:spPr>
        <p:txBody>
          <a:bodyPr wrap="square" rtlCol="0">
            <a:spAutoFit/>
          </a:bodyPr>
          <a:lstStyle/>
          <a:p>
            <a:r>
              <a:rPr kumimoji="1" lang="ja-JP" altLang="en-US" sz="1000" dirty="0"/>
              <a:t>そこで、青山さんは、組織</a:t>
            </a:r>
            <a:r>
              <a:rPr kumimoji="1" lang="ja-JP" altLang="en-US" sz="1000"/>
              <a:t>構造で管理部</a:t>
            </a:r>
            <a:r>
              <a:rPr kumimoji="1" lang="ja-JP" altLang="en-US" sz="1000" dirty="0"/>
              <a:t>の職務が与えられているアカウントを自動的にコースにエンロールする仕組みが出来ないか考えました。</a:t>
            </a:r>
          </a:p>
        </p:txBody>
      </p:sp>
      <p:pic>
        <p:nvPicPr>
          <p:cNvPr id="51" name="図 50">
            <a:extLst>
              <a:ext uri="{FF2B5EF4-FFF2-40B4-BE49-F238E27FC236}">
                <a16:creationId xmlns:a16="http://schemas.microsoft.com/office/drawing/2014/main" id="{45A08CE6-6CC1-D85E-4396-977BB631AB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241353" y="5120315"/>
            <a:ext cx="964749" cy="1403271"/>
          </a:xfrm>
          <a:prstGeom prst="rect">
            <a:avLst/>
          </a:prstGeom>
        </p:spPr>
      </p:pic>
      <p:sp>
        <p:nvSpPr>
          <p:cNvPr id="52" name="テキスト ボックス 51">
            <a:extLst>
              <a:ext uri="{FF2B5EF4-FFF2-40B4-BE49-F238E27FC236}">
                <a16:creationId xmlns:a16="http://schemas.microsoft.com/office/drawing/2014/main" id="{759257A2-4996-661B-18D7-D1AC0413DCEE}"/>
              </a:ext>
            </a:extLst>
          </p:cNvPr>
          <p:cNvSpPr txBox="1"/>
          <p:nvPr/>
        </p:nvSpPr>
        <p:spPr>
          <a:xfrm>
            <a:off x="7226750" y="5991083"/>
            <a:ext cx="4427514" cy="400110"/>
          </a:xfrm>
          <a:prstGeom prst="rect">
            <a:avLst/>
          </a:prstGeom>
          <a:noFill/>
        </p:spPr>
        <p:txBody>
          <a:bodyPr wrap="square" rtlCol="0">
            <a:spAutoFit/>
          </a:bodyPr>
          <a:lstStyle/>
          <a:p>
            <a:r>
              <a:rPr kumimoji="1" lang="ja-JP" altLang="en-US" sz="1000" dirty="0"/>
              <a:t>これを実現するために、青山さんは「ダイナミックルール」機能を活用することにしました。</a:t>
            </a:r>
          </a:p>
        </p:txBody>
      </p:sp>
      <p:sp>
        <p:nvSpPr>
          <p:cNvPr id="53" name="思考の吹き出し: 雲形 52">
            <a:extLst>
              <a:ext uri="{FF2B5EF4-FFF2-40B4-BE49-F238E27FC236}">
                <a16:creationId xmlns:a16="http://schemas.microsoft.com/office/drawing/2014/main" id="{58466FF6-93D6-8EBA-EC9A-B4555B073FFE}"/>
              </a:ext>
            </a:extLst>
          </p:cNvPr>
          <p:cNvSpPr/>
          <p:nvPr/>
        </p:nvSpPr>
        <p:spPr>
          <a:xfrm>
            <a:off x="7337727" y="3608253"/>
            <a:ext cx="4623974" cy="2185695"/>
          </a:xfrm>
          <a:prstGeom prst="cloudCallout">
            <a:avLst>
              <a:gd name="adj1" fmla="val -54299"/>
              <a:gd name="adj2" fmla="val 55349"/>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コンテンツ プレースホルダー 2">
            <a:extLst>
              <a:ext uri="{FF2B5EF4-FFF2-40B4-BE49-F238E27FC236}">
                <a16:creationId xmlns:a16="http://schemas.microsoft.com/office/drawing/2014/main" id="{D1BF7F9F-416E-B960-3E50-E5A469CD27FC}"/>
              </a:ext>
            </a:extLst>
          </p:cNvPr>
          <p:cNvSpPr txBox="1">
            <a:spLocks/>
          </p:cNvSpPr>
          <p:nvPr/>
        </p:nvSpPr>
        <p:spPr>
          <a:xfrm>
            <a:off x="230298" y="666862"/>
            <a:ext cx="11731403" cy="32064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2" pitchFamily="18" charset="2"/>
              <a:buChar char=""/>
              <a:defRPr kumimoji="1" sz="1050" kern="1200">
                <a:solidFill>
                  <a:schemeClr val="accent6">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1000" kern="1200">
                <a:solidFill>
                  <a:schemeClr val="accent6">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900" kern="1200">
                <a:solidFill>
                  <a:schemeClr val="accent6">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800" kern="1200">
                <a:solidFill>
                  <a:schemeClr val="accent6">
                    <a:lumMod val="50000"/>
                  </a:schemeClr>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a:lstStyle>
          <a:p>
            <a:pPr marL="0" indent="0">
              <a:lnSpc>
                <a:spcPct val="100000"/>
              </a:lnSpc>
              <a:buNone/>
            </a:pPr>
            <a:r>
              <a:rPr lang="ja-JP" altLang="en-US" dirty="0"/>
              <a:t>「ダイナミックルール」とは、特定の条件が満たされたときに自動的に処理を行うための仕組みです。条件の設定には一部</a:t>
            </a:r>
            <a:r>
              <a:rPr lang="en-US" altLang="ja-JP" dirty="0"/>
              <a:t>Moodle Workplace</a:t>
            </a:r>
            <a:r>
              <a:rPr lang="ja-JP" altLang="en-US" dirty="0"/>
              <a:t>固有機能の実装が前提になります</a:t>
            </a:r>
            <a:br>
              <a:rPr lang="ja-JP" altLang="en-US" dirty="0"/>
            </a:br>
            <a:br>
              <a:rPr lang="ja-JP" altLang="en-US" dirty="0"/>
            </a:br>
            <a:endParaRPr lang="ja-JP" altLang="en-US" dirty="0"/>
          </a:p>
        </p:txBody>
      </p:sp>
      <p:sp>
        <p:nvSpPr>
          <p:cNvPr id="55" name="正方形/長方形 54">
            <a:extLst>
              <a:ext uri="{FF2B5EF4-FFF2-40B4-BE49-F238E27FC236}">
                <a16:creationId xmlns:a16="http://schemas.microsoft.com/office/drawing/2014/main" id="{D4B0C686-9D27-DF1C-2B39-2A7493E1B2D6}"/>
              </a:ext>
            </a:extLst>
          </p:cNvPr>
          <p:cNvSpPr/>
          <p:nvPr/>
        </p:nvSpPr>
        <p:spPr>
          <a:xfrm>
            <a:off x="-1" y="979955"/>
            <a:ext cx="12192000" cy="56095"/>
          </a:xfrm>
          <a:prstGeom prst="rect">
            <a:avLst/>
          </a:prstGeom>
          <a:solidFill>
            <a:srgbClr val="C5192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C6ECB47F-3825-9DA1-ED96-B5260EC3EBBA}"/>
              </a:ext>
            </a:extLst>
          </p:cNvPr>
          <p:cNvCxnSpPr>
            <a:cxnSpLocks/>
          </p:cNvCxnSpPr>
          <p:nvPr/>
        </p:nvCxnSpPr>
        <p:spPr>
          <a:xfrm>
            <a:off x="0" y="3514967"/>
            <a:ext cx="12192000" cy="0"/>
          </a:xfrm>
          <a:prstGeom prst="line">
            <a:avLst/>
          </a:prstGeom>
          <a:ln w="38100">
            <a:solidFill>
              <a:srgbClr val="C5192D"/>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2DA1E355-B4A1-778D-8F67-9049A935F72C}"/>
              </a:ext>
            </a:extLst>
          </p:cNvPr>
          <p:cNvCxnSpPr>
            <a:cxnSpLocks/>
          </p:cNvCxnSpPr>
          <p:nvPr/>
        </p:nvCxnSpPr>
        <p:spPr>
          <a:xfrm>
            <a:off x="6095999" y="1036050"/>
            <a:ext cx="2" cy="5633566"/>
          </a:xfrm>
          <a:prstGeom prst="line">
            <a:avLst/>
          </a:prstGeom>
          <a:ln w="38100">
            <a:solidFill>
              <a:srgbClr val="C5192D"/>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561C8B50-9D9F-3544-AC88-544EFC6D43E5}"/>
              </a:ext>
            </a:extLst>
          </p:cNvPr>
          <p:cNvSpPr txBox="1"/>
          <p:nvPr/>
        </p:nvSpPr>
        <p:spPr>
          <a:xfrm>
            <a:off x="6374913" y="6074984"/>
            <a:ext cx="697627" cy="400110"/>
          </a:xfrm>
          <a:prstGeom prst="rect">
            <a:avLst/>
          </a:prstGeom>
          <a:noFill/>
        </p:spPr>
        <p:txBody>
          <a:bodyPr wrap="none" rtlCol="0">
            <a:spAutoFit/>
          </a:bodyPr>
          <a:lstStyle/>
          <a:p>
            <a:r>
              <a:rPr kumimoji="1" lang="ja-JP" altLang="en-US" sz="2000" dirty="0">
                <a:solidFill>
                  <a:srgbClr val="002060"/>
                </a:solidFill>
              </a:rPr>
              <a:t>青山</a:t>
            </a:r>
          </a:p>
        </p:txBody>
      </p:sp>
      <p:pic>
        <p:nvPicPr>
          <p:cNvPr id="9" name="図 8">
            <a:extLst>
              <a:ext uri="{FF2B5EF4-FFF2-40B4-BE49-F238E27FC236}">
                <a16:creationId xmlns:a16="http://schemas.microsoft.com/office/drawing/2014/main" id="{639144AF-34D1-05A8-EF44-D59C228A0947}"/>
              </a:ext>
            </a:extLst>
          </p:cNvPr>
          <p:cNvPicPr>
            <a:picLocks noChangeAspect="1"/>
          </p:cNvPicPr>
          <p:nvPr/>
        </p:nvPicPr>
        <p:blipFill>
          <a:blip r:embed="rId6">
            <a:extLst>
              <a:ext uri="{28A0092B-C50C-407E-A947-70E740481C1C}">
                <a14:useLocalDpi xmlns:a14="http://schemas.microsoft.com/office/drawing/2010/main" val="0"/>
              </a:ext>
            </a:extLst>
          </a:blip>
          <a:srcRect b="47386"/>
          <a:stretch/>
        </p:blipFill>
        <p:spPr>
          <a:xfrm>
            <a:off x="102950" y="1850843"/>
            <a:ext cx="1638277" cy="1570769"/>
          </a:xfrm>
          <a:prstGeom prst="rect">
            <a:avLst/>
          </a:prstGeom>
        </p:spPr>
      </p:pic>
      <p:sp>
        <p:nvSpPr>
          <p:cNvPr id="10" name="テキスト ボックス 9">
            <a:extLst>
              <a:ext uri="{FF2B5EF4-FFF2-40B4-BE49-F238E27FC236}">
                <a16:creationId xmlns:a16="http://schemas.microsoft.com/office/drawing/2014/main" id="{3F11E858-EEC9-E077-068F-FBC4843A629F}"/>
              </a:ext>
            </a:extLst>
          </p:cNvPr>
          <p:cNvSpPr txBox="1"/>
          <p:nvPr/>
        </p:nvSpPr>
        <p:spPr>
          <a:xfrm>
            <a:off x="573274" y="3051191"/>
            <a:ext cx="697627" cy="400110"/>
          </a:xfrm>
          <a:prstGeom prst="rect">
            <a:avLst/>
          </a:prstGeom>
          <a:solidFill>
            <a:schemeClr val="bg1"/>
          </a:solidFill>
          <a:effectLst>
            <a:softEdge rad="127000"/>
          </a:effectLst>
        </p:spPr>
        <p:txBody>
          <a:bodyPr wrap="none" rtlCol="0">
            <a:spAutoFit/>
          </a:bodyPr>
          <a:lstStyle/>
          <a:p>
            <a:r>
              <a:rPr kumimoji="1" lang="ja-JP" altLang="en-US" sz="2000" dirty="0">
                <a:solidFill>
                  <a:srgbClr val="FF0000"/>
                </a:solidFill>
              </a:rPr>
              <a:t>青山</a:t>
            </a:r>
          </a:p>
        </p:txBody>
      </p:sp>
      <p:grpSp>
        <p:nvGrpSpPr>
          <p:cNvPr id="16" name="グループ化 15">
            <a:extLst>
              <a:ext uri="{FF2B5EF4-FFF2-40B4-BE49-F238E27FC236}">
                <a16:creationId xmlns:a16="http://schemas.microsoft.com/office/drawing/2014/main" id="{5A363594-2C2A-11CA-D4D9-0A8E45E5D4AF}"/>
              </a:ext>
            </a:extLst>
          </p:cNvPr>
          <p:cNvGrpSpPr/>
          <p:nvPr/>
        </p:nvGrpSpPr>
        <p:grpSpPr>
          <a:xfrm>
            <a:off x="6364397" y="1921758"/>
            <a:ext cx="1612179" cy="1612179"/>
            <a:chOff x="6364397" y="1921758"/>
            <a:chExt cx="1612179" cy="1612179"/>
          </a:xfrm>
        </p:grpSpPr>
        <p:pic>
          <p:nvPicPr>
            <p:cNvPr id="12" name="図 11">
              <a:extLst>
                <a:ext uri="{FF2B5EF4-FFF2-40B4-BE49-F238E27FC236}">
                  <a16:creationId xmlns:a16="http://schemas.microsoft.com/office/drawing/2014/main" id="{1BB16738-049C-35B6-6B9C-C19142190BA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64397" y="1921758"/>
              <a:ext cx="1612179" cy="1612179"/>
            </a:xfrm>
            <a:prstGeom prst="rect">
              <a:avLst/>
            </a:prstGeom>
          </p:spPr>
        </p:pic>
        <p:sp>
          <p:nvSpPr>
            <p:cNvPr id="15" name="楕円 14">
              <a:extLst>
                <a:ext uri="{FF2B5EF4-FFF2-40B4-BE49-F238E27FC236}">
                  <a16:creationId xmlns:a16="http://schemas.microsoft.com/office/drawing/2014/main" id="{5CE120E6-D57C-4221-FD11-F4C951689498}"/>
                </a:ext>
              </a:extLst>
            </p:cNvPr>
            <p:cNvSpPr/>
            <p:nvPr/>
          </p:nvSpPr>
          <p:spPr>
            <a:xfrm>
              <a:off x="7381348" y="1966034"/>
              <a:ext cx="540905" cy="771944"/>
            </a:xfrm>
            <a:prstGeom prst="ellipse">
              <a:avLst/>
            </a:prstGeom>
            <a:solidFill>
              <a:schemeClr val="bg1"/>
            </a:solidFill>
            <a:ln>
              <a:noFill/>
            </a:ln>
            <a:effectLst>
              <a:softEdge rad="31750"/>
            </a:effectLst>
          </p:spPr>
          <p:style>
            <a:lnRef idx="0">
              <a:scrgbClr r="0" g="0" b="0"/>
            </a:lnRef>
            <a:fillRef idx="0">
              <a:scrgbClr r="0" g="0" b="0"/>
            </a:fillRef>
            <a:effectRef idx="0">
              <a:scrgbClr r="0" g="0" b="0"/>
            </a:effectRef>
            <a:fontRef idx="minor">
              <a:schemeClr val="dk1"/>
            </a:fontRef>
          </p:style>
          <p:txBody>
            <a:bodyPr rtlCol="0" anchor="ctr"/>
            <a:lstStyle/>
            <a:p>
              <a:pPr algn="ctr"/>
              <a:r>
                <a:rPr kumimoji="1" lang="ja-JP" altLang="en-US" dirty="0"/>
                <a:t>異動</a:t>
              </a:r>
            </a:p>
          </p:txBody>
        </p:sp>
      </p:grpSp>
      <p:pic>
        <p:nvPicPr>
          <p:cNvPr id="21" name="図 20">
            <a:extLst>
              <a:ext uri="{FF2B5EF4-FFF2-40B4-BE49-F238E27FC236}">
                <a16:creationId xmlns:a16="http://schemas.microsoft.com/office/drawing/2014/main" id="{A2C565E8-1730-3932-4CA6-188294C82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942" y="4901204"/>
            <a:ext cx="1213285" cy="1648276"/>
          </a:xfrm>
          <a:prstGeom prst="rect">
            <a:avLst/>
          </a:prstGeom>
        </p:spPr>
      </p:pic>
      <p:pic>
        <p:nvPicPr>
          <p:cNvPr id="18" name="図 17">
            <a:extLst>
              <a:ext uri="{FF2B5EF4-FFF2-40B4-BE49-F238E27FC236}">
                <a16:creationId xmlns:a16="http://schemas.microsoft.com/office/drawing/2014/main" id="{43E4B797-0664-63AD-F9E4-3B4181736CEA}"/>
              </a:ext>
            </a:extLst>
          </p:cNvPr>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35879" b="30804"/>
          <a:stretch/>
        </p:blipFill>
        <p:spPr>
          <a:xfrm>
            <a:off x="7837227" y="4283053"/>
            <a:ext cx="4119875" cy="1054367"/>
          </a:xfrm>
          <a:prstGeom prst="rect">
            <a:avLst/>
          </a:prstGeom>
        </p:spPr>
      </p:pic>
    </p:spTree>
    <p:extLst>
      <p:ext uri="{BB962C8B-B14F-4D97-AF65-F5344CB8AC3E}">
        <p14:creationId xmlns:p14="http://schemas.microsoft.com/office/powerpoint/2010/main" val="1858366916"/>
      </p:ext>
    </p:extLst>
  </p:cSld>
  <p:clrMapOvr>
    <a:masterClrMapping/>
  </p:clrMapOvr>
</p:sld>
</file>

<file path=ppt/theme/theme1.xml><?xml version="1.0" encoding="utf-8"?>
<a:theme xmlns:a="http://schemas.openxmlformats.org/drawingml/2006/main" name="HDOfficeLightV0">
  <a:themeElements>
    <a:clrScheme name="グレースケール">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ユーザー定義 1">
      <a:majorFont>
        <a:latin typeface="Times New Roman"/>
        <a:ea typeface="UD デジタル 教科書体 N-B"/>
        <a:cs typeface=""/>
      </a:majorFont>
      <a:minorFont>
        <a:latin typeface="Times New Roman"/>
        <a:ea typeface="UD デジタル 教科書体 N-B"/>
        <a:cs typeface=""/>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1811</TotalTime>
  <Words>220</Words>
  <Application>Microsoft Office PowerPoint</Application>
  <PresentationFormat>ワイド画面</PresentationFormat>
  <Paragraphs>16</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游ゴシック</vt:lpstr>
      <vt:lpstr>Times New Roman</vt:lpstr>
      <vt:lpstr>Wingdings 2</vt:lpstr>
      <vt:lpstr>HDOfficeLightV0</vt:lpstr>
      <vt:lpstr>ケーススタディ2～組織構造を元にしたエンロールの自動化～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e-learning co.,ltd.</dc:creator>
  <cp:lastModifiedBy>e-learning co.,ltd.</cp:lastModifiedBy>
  <cp:revision>52</cp:revision>
  <dcterms:created xsi:type="dcterms:W3CDTF">2024-07-23T04:09:56Z</dcterms:created>
  <dcterms:modified xsi:type="dcterms:W3CDTF">2025-01-23T01:47:50Z</dcterms:modified>
</cp:coreProperties>
</file>