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en-US" altLang="ja-JP" dirty="0"/>
              <a:t>MWP</a:t>
            </a:r>
            <a:r>
              <a:rPr kumimoji="1" lang="ja-JP" altLang="en-US" dirty="0"/>
              <a:t>組織構造</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435321"/>
            <a:ext cx="5865701" cy="5234290"/>
          </a:xfrm>
        </p:spPr>
        <p:txBody>
          <a:bodyPr>
            <a:normAutofit/>
          </a:bodyPr>
          <a:lstStyle/>
          <a:p>
            <a:pPr>
              <a:buFont typeface="+mj-lt"/>
              <a:buAutoNum type="arabicPeriod"/>
            </a:pPr>
            <a:r>
              <a:rPr lang="ja-JP" altLang="en-US" dirty="0"/>
              <a:t>ランチャーメニューから組織構造をクリックします</a:t>
            </a:r>
          </a:p>
          <a:p>
            <a:pPr>
              <a:buFont typeface="+mj-lt"/>
              <a:buAutoNum type="arabicPeriod"/>
            </a:pPr>
            <a:r>
              <a:rPr lang="ja-JP" altLang="en-US" dirty="0"/>
              <a:t>部門タブ</a:t>
            </a:r>
            <a:r>
              <a:rPr lang="en-US" altLang="ja-JP" dirty="0"/>
              <a:t>&gt;</a:t>
            </a:r>
            <a:r>
              <a:rPr lang="ja-JP" altLang="en-US" dirty="0"/>
              <a:t>新しいフレームワーク</a:t>
            </a:r>
            <a:r>
              <a:rPr lang="en-US" altLang="ja-JP" dirty="0"/>
              <a:t>&gt;</a:t>
            </a:r>
            <a:r>
              <a:rPr lang="ja-JP" altLang="en-US" dirty="0"/>
              <a:t>部門名を入力後、保存します</a:t>
            </a:r>
          </a:p>
          <a:p>
            <a:pPr>
              <a:buFont typeface="+mj-lt"/>
              <a:buAutoNum type="arabicPeriod"/>
            </a:pPr>
            <a:r>
              <a:rPr lang="ja-JP" altLang="en-US" dirty="0"/>
              <a:t>作成されたフレームワーク</a:t>
            </a:r>
            <a:r>
              <a:rPr lang="en-US" altLang="ja-JP" dirty="0"/>
              <a:t>&gt;</a:t>
            </a:r>
            <a:r>
              <a:rPr lang="ja-JP" altLang="en-US" dirty="0"/>
              <a:t>新しい部門</a:t>
            </a:r>
            <a:r>
              <a:rPr lang="en-US" altLang="ja-JP" dirty="0"/>
              <a:t>&gt;</a:t>
            </a:r>
            <a:r>
              <a:rPr lang="ja-JP" altLang="en-US" dirty="0"/>
              <a:t>部門名を入力します</a:t>
            </a:r>
            <a:br>
              <a:rPr lang="en-US" altLang="ja-JP" dirty="0"/>
            </a:br>
            <a:r>
              <a:rPr lang="en-US" altLang="ja-JP" dirty="0"/>
              <a:t>※ID</a:t>
            </a:r>
            <a:r>
              <a:rPr lang="ja-JP" altLang="en-US" dirty="0"/>
              <a:t>ナンバーは空欄でもかまいませんが、</a:t>
            </a:r>
            <a:r>
              <a:rPr lang="en-US" altLang="ja-JP" dirty="0"/>
              <a:t>CSV</a:t>
            </a:r>
            <a:r>
              <a:rPr lang="ja-JP" altLang="en-US" dirty="0"/>
              <a:t>による一括付与を行いたい場合は必須です</a:t>
            </a:r>
            <a:br>
              <a:rPr lang="en-US" altLang="ja-JP" dirty="0"/>
            </a:br>
            <a:r>
              <a:rPr lang="en-US" altLang="ja-JP" dirty="0"/>
              <a:t>※ ID</a:t>
            </a:r>
            <a:r>
              <a:rPr lang="ja-JP" altLang="en-US" dirty="0"/>
              <a:t>ナンバーはサイト全体で重複不可です</a:t>
            </a:r>
          </a:p>
          <a:p>
            <a:pPr>
              <a:buFont typeface="+mj-lt"/>
              <a:buAutoNum type="arabicPeriod"/>
            </a:pPr>
            <a:r>
              <a:rPr lang="ja-JP" altLang="en-US" dirty="0"/>
              <a:t>部門は階層構造を付けることも可能です</a:t>
            </a:r>
            <a:br>
              <a:rPr lang="en-US" altLang="ja-JP" dirty="0"/>
            </a:br>
            <a:r>
              <a:rPr lang="ja-JP" altLang="en-US" dirty="0"/>
              <a:t>階層の「＋」ボタン、または部門名入力画面内の「親」から階層を選択します</a:t>
            </a:r>
          </a:p>
          <a:p>
            <a:pPr>
              <a:buFont typeface="+mj-lt"/>
              <a:buAutoNum type="arabicPeriod"/>
            </a:pPr>
            <a:r>
              <a:rPr lang="ja-JP" altLang="en-US" dirty="0"/>
              <a:t>役職タブ</a:t>
            </a:r>
            <a:r>
              <a:rPr lang="en-US" altLang="ja-JP" dirty="0"/>
              <a:t>&gt;</a:t>
            </a:r>
            <a:r>
              <a:rPr lang="ja-JP" altLang="en-US" dirty="0"/>
              <a:t>新しいフレームワーク</a:t>
            </a:r>
            <a:r>
              <a:rPr lang="en-US" altLang="ja-JP" dirty="0"/>
              <a:t>&gt;</a:t>
            </a:r>
            <a:r>
              <a:rPr lang="ja-JP" altLang="en-US" dirty="0"/>
              <a:t>役職名を入力後、保存します</a:t>
            </a:r>
          </a:p>
          <a:p>
            <a:pPr>
              <a:buFont typeface="+mj-lt"/>
              <a:buAutoNum type="arabicPeriod"/>
            </a:pPr>
            <a:r>
              <a:rPr lang="ja-JP" altLang="en-US" dirty="0"/>
              <a:t>作成されたフレームワーク</a:t>
            </a:r>
            <a:r>
              <a:rPr lang="en-US" altLang="ja-JP" dirty="0"/>
              <a:t>&gt;</a:t>
            </a:r>
            <a:r>
              <a:rPr lang="ja-JP" altLang="en-US" dirty="0"/>
              <a:t>新しい役職</a:t>
            </a:r>
            <a:r>
              <a:rPr lang="en-US" altLang="ja-JP" dirty="0"/>
              <a:t>&gt;</a:t>
            </a:r>
            <a:r>
              <a:rPr lang="ja-JP" altLang="en-US" dirty="0"/>
              <a:t>役職名に「学習責任者」と入力します</a:t>
            </a:r>
            <a:br>
              <a:rPr lang="en-US" altLang="ja-JP" dirty="0"/>
            </a:br>
            <a:r>
              <a:rPr lang="en-US" altLang="ja-JP" dirty="0"/>
              <a:t>※ID</a:t>
            </a:r>
            <a:r>
              <a:rPr lang="ja-JP" altLang="en-US" dirty="0"/>
              <a:t>ナンバーは空欄でもかまいませんが、</a:t>
            </a:r>
            <a:r>
              <a:rPr lang="en-US" altLang="ja-JP" dirty="0"/>
              <a:t>CSV</a:t>
            </a:r>
            <a:r>
              <a:rPr lang="ja-JP" altLang="en-US" dirty="0"/>
              <a:t>による一括付与を行いたい場合は必須です</a:t>
            </a:r>
            <a:br>
              <a:rPr lang="en-US" altLang="ja-JP" dirty="0"/>
            </a:br>
            <a:r>
              <a:rPr lang="en-US" altLang="ja-JP" dirty="0"/>
              <a:t>※ ID</a:t>
            </a:r>
            <a:r>
              <a:rPr lang="ja-JP" altLang="en-US" dirty="0"/>
              <a:t>ナンバーはサイト全体で重複不可です</a:t>
            </a:r>
          </a:p>
          <a:p>
            <a:pPr>
              <a:buFont typeface="+mj-lt"/>
              <a:buAutoNum type="arabicPeriod"/>
            </a:pPr>
            <a:r>
              <a:rPr lang="ja-JP" altLang="en-US" u="sng" dirty="0"/>
              <a:t>パーミッション</a:t>
            </a:r>
            <a:r>
              <a:rPr lang="en-US" altLang="ja-JP" u="sng" dirty="0"/>
              <a:t>&gt;</a:t>
            </a:r>
            <a:r>
              <a:rPr lang="ja-JP" altLang="en-US" u="sng" dirty="0"/>
              <a:t>部門管理</a:t>
            </a:r>
            <a:r>
              <a:rPr lang="en-US" altLang="ja-JP" u="sng" dirty="0"/>
              <a:t>&gt;</a:t>
            </a:r>
            <a:r>
              <a:rPr lang="ja-JP" altLang="en-US" u="sng" dirty="0"/>
              <a:t>ユーザレポートを表示にチェック</a:t>
            </a:r>
            <a:r>
              <a:rPr lang="ja-JP" altLang="en-US" dirty="0"/>
              <a:t>を付けて、保存します</a:t>
            </a:r>
          </a:p>
          <a:p>
            <a:pPr>
              <a:buFont typeface="+mj-lt"/>
              <a:buAutoNum type="arabicPeriod"/>
            </a:pPr>
            <a:r>
              <a:rPr lang="ja-JP" altLang="en-US" dirty="0"/>
              <a:t>作成されたフレームワーク</a:t>
            </a:r>
            <a:r>
              <a:rPr lang="en-US" altLang="ja-JP" dirty="0"/>
              <a:t>&gt;</a:t>
            </a:r>
            <a:r>
              <a:rPr lang="ja-JP" altLang="en-US" dirty="0"/>
              <a:t>新しい役職</a:t>
            </a:r>
            <a:r>
              <a:rPr lang="en-US" altLang="ja-JP" dirty="0"/>
              <a:t>&gt;</a:t>
            </a:r>
            <a:r>
              <a:rPr lang="ja-JP" altLang="en-US" dirty="0"/>
              <a:t>役職名に「学習者」と入力します</a:t>
            </a:r>
            <a:br>
              <a:rPr lang="en-US" altLang="ja-JP" dirty="0"/>
            </a:br>
            <a:r>
              <a:rPr lang="en-US" altLang="ja-JP" dirty="0"/>
              <a:t>※ID</a:t>
            </a:r>
            <a:r>
              <a:rPr lang="ja-JP" altLang="en-US" dirty="0"/>
              <a:t>ナンバーは空欄でもかまいませんが、</a:t>
            </a:r>
            <a:r>
              <a:rPr lang="en-US" altLang="ja-JP" dirty="0"/>
              <a:t>CSV</a:t>
            </a:r>
            <a:r>
              <a:rPr lang="ja-JP" altLang="en-US" dirty="0"/>
              <a:t>による一括付与を行いたい場合は必須です</a:t>
            </a:r>
            <a:br>
              <a:rPr lang="en-US" altLang="ja-JP" dirty="0"/>
            </a:br>
            <a:r>
              <a:rPr lang="en-US" altLang="ja-JP" dirty="0"/>
              <a:t>※ ID</a:t>
            </a:r>
            <a:r>
              <a:rPr lang="ja-JP" altLang="en-US" dirty="0"/>
              <a:t>ナンバーはサイト全体で重複不可です</a:t>
            </a:r>
          </a:p>
          <a:p>
            <a:pPr>
              <a:buFont typeface="+mj-lt"/>
              <a:buAutoNum type="arabicPeriod"/>
            </a:pPr>
            <a:r>
              <a:rPr lang="ja-JP" altLang="en-US" u="sng" dirty="0"/>
              <a:t>パーミッションはなにも設定しません</a:t>
            </a:r>
          </a:p>
          <a:p>
            <a:pPr>
              <a:buFont typeface="+mj-lt"/>
              <a:buAutoNum type="arabicPeriod"/>
            </a:pPr>
            <a:r>
              <a:rPr lang="en-US" altLang="ja-JP" dirty="0"/>
              <a:t>people</a:t>
            </a:r>
            <a:r>
              <a:rPr lang="ja-JP" altLang="en-US" dirty="0"/>
              <a:t>タブにはテナント内に登録されているアカウントが一覧で表示されます</a:t>
            </a:r>
            <a:endParaRPr lang="en-US" altLang="ja-JP" dirty="0"/>
          </a:p>
          <a:p>
            <a:pPr>
              <a:buFont typeface="+mj-lt"/>
              <a:buAutoNum type="arabicPeriod"/>
            </a:pPr>
            <a:r>
              <a:rPr lang="en-US" altLang="ja-JP" dirty="0"/>
              <a:t>people</a:t>
            </a:r>
            <a:r>
              <a:rPr lang="ja-JP" altLang="en-US" dirty="0"/>
              <a:t>タブ</a:t>
            </a:r>
            <a:r>
              <a:rPr lang="en-US" altLang="ja-JP" dirty="0"/>
              <a:t>&gt;</a:t>
            </a:r>
            <a:r>
              <a:rPr lang="ja-JP" altLang="en-US" dirty="0"/>
              <a:t>追加</a:t>
            </a:r>
            <a:r>
              <a:rPr lang="en-US" altLang="ja-JP" dirty="0"/>
              <a:t>&gt;</a:t>
            </a:r>
            <a:r>
              <a:rPr lang="ja-JP" altLang="en-US" dirty="0"/>
              <a:t>新しいジョブ</a:t>
            </a:r>
            <a:r>
              <a:rPr lang="en-US" altLang="ja-JP" dirty="0"/>
              <a:t>&gt;</a:t>
            </a:r>
            <a:r>
              <a:rPr lang="ja-JP" altLang="en-US" dirty="0"/>
              <a:t>ジョブを付与したいアカウントを選択し、役職と部門を指定し、保存します</a:t>
            </a:r>
          </a:p>
          <a:p>
            <a:pPr>
              <a:buFont typeface="+mj-lt"/>
              <a:buAutoNum type="arabicPeriod"/>
            </a:pPr>
            <a:r>
              <a:rPr lang="ja-JP" altLang="en-US" dirty="0"/>
              <a:t>同じジョブを複数アカウントにまとめて付与したい場合は、アカウントの左側にチェックを付けて、ページ最下部の「選択したユーザに対して</a:t>
            </a:r>
            <a:r>
              <a:rPr lang="en-US" altLang="ja-JP" dirty="0"/>
              <a:t>...</a:t>
            </a:r>
            <a:r>
              <a:rPr lang="ja-JP" altLang="en-US" dirty="0"/>
              <a:t>ジョブを追加」からも可能です</a:t>
            </a:r>
          </a:p>
          <a:p>
            <a:pPr>
              <a:buFont typeface="+mj-lt"/>
              <a:buAutoNum type="arabicPeriod"/>
            </a:pPr>
            <a:r>
              <a:rPr lang="ja-JP" altLang="en-US" dirty="0"/>
              <a:t>レポ－トタブ</a:t>
            </a:r>
            <a:r>
              <a:rPr lang="en-US" altLang="ja-JP" dirty="0"/>
              <a:t>&gt;</a:t>
            </a:r>
            <a:r>
              <a:rPr lang="ja-JP" altLang="en-US" dirty="0"/>
              <a:t>すべてのジョブレポ－トからジョブの付与一覧が確認可能です</a:t>
            </a:r>
            <a:br>
              <a:rPr lang="en-US" altLang="ja-JP" dirty="0"/>
            </a:br>
            <a:r>
              <a:rPr lang="en-US" altLang="ja-JP" dirty="0"/>
              <a:t>※</a:t>
            </a:r>
            <a:r>
              <a:rPr lang="ja-JP" altLang="en-US" dirty="0"/>
              <a:t>この一覧は旧</a:t>
            </a:r>
            <a:r>
              <a:rPr lang="en-US" altLang="ja-JP" dirty="0"/>
              <a:t>MWP</a:t>
            </a:r>
            <a:r>
              <a:rPr lang="ja-JP" altLang="en-US" dirty="0"/>
              <a:t>の一覧表示形式で、互換性のために用意されたメニューです</a:t>
            </a:r>
            <a:br>
              <a:rPr lang="en-US" altLang="ja-JP" dirty="0"/>
            </a:br>
            <a:r>
              <a:rPr lang="ja-JP" altLang="en-US" dirty="0"/>
              <a:t>現在は</a:t>
            </a:r>
            <a:r>
              <a:rPr lang="en-US" altLang="ja-JP" dirty="0"/>
              <a:t>people</a:t>
            </a:r>
            <a:r>
              <a:rPr lang="ja-JP" altLang="en-US" dirty="0"/>
              <a:t>タブを見る方が一般的です</a:t>
            </a:r>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573261" y="6669616"/>
            <a:ext cx="1045479" cy="253916"/>
          </a:xfrm>
          <a:prstGeom prst="rect">
            <a:avLst/>
          </a:prstGeom>
          <a:noFill/>
        </p:spPr>
        <p:txBody>
          <a:bodyPr wrap="none" rtlCol="0">
            <a:spAutoFit/>
          </a:bodyPr>
          <a:lstStyle/>
          <a:p>
            <a:r>
              <a:rPr kumimoji="1" lang="en-US" altLang="ja-JP" sz="1050" dirty="0">
                <a:solidFill>
                  <a:schemeClr val="bg1"/>
                </a:solidFill>
              </a:rPr>
              <a:t>MWP</a:t>
            </a:r>
            <a:r>
              <a:rPr kumimoji="1" lang="ja-JP" altLang="en-US" sz="1050" dirty="0">
                <a:solidFill>
                  <a:schemeClr val="bg1"/>
                </a:solidFill>
              </a:rPr>
              <a:t>組織構造</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43411"/>
            <a:ext cx="11731403" cy="6247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en-US" altLang="ja-JP" dirty="0"/>
              <a:t>MWP</a:t>
            </a:r>
            <a:r>
              <a:rPr lang="ja-JP" altLang="en-US" dirty="0"/>
              <a:t>組織構造とは「部門」と「役職」を定義し、アカウントに「ジョブ」を付与する仕組みです。「部門」ではユーザーが業務を行う括りを指定し、「役職」ではユーザーの役割を指定します。</a:t>
            </a:r>
            <a:br>
              <a:rPr lang="en-US" altLang="ja-JP" dirty="0"/>
            </a:br>
            <a:r>
              <a:rPr lang="en-US" altLang="ja-JP" dirty="0"/>
              <a:t>MWP</a:t>
            </a:r>
            <a:r>
              <a:rPr lang="ja-JP" altLang="en-US" dirty="0"/>
              <a:t>組織構造によって任意の部門の任意の役職を割り当てることにより、従業員に「ジョブ」を付与し、ジョブの範囲に限った権限を与えることができます。</a:t>
            </a:r>
            <a:br>
              <a:rPr lang="en-US" altLang="ja-JP" dirty="0"/>
            </a:br>
            <a:r>
              <a:rPr lang="en-US" altLang="ja-JP" dirty="0"/>
              <a:t>※Moodle</a:t>
            </a:r>
            <a:r>
              <a:rPr lang="ja-JP" altLang="en-US" dirty="0"/>
              <a:t>のロールの概念とは異なります。ジョブは</a:t>
            </a:r>
            <a:r>
              <a:rPr lang="en-US" altLang="ja-JP" dirty="0"/>
              <a:t>MWP</a:t>
            </a:r>
            <a:r>
              <a:rPr lang="ja-JP" altLang="en-US" dirty="0"/>
              <a:t>固有機能の範囲でのみ活用</a:t>
            </a:r>
            <a:r>
              <a:rPr lang="ja-JP" altLang="en-US"/>
              <a:t>可能です。組織構造の情報は「コース内」に関与させることはできません。</a:t>
            </a:r>
            <a:endParaRPr lang="ja-JP" altLang="en-US" dirty="0"/>
          </a:p>
        </p:txBody>
      </p:sp>
      <p:sp>
        <p:nvSpPr>
          <p:cNvPr id="8" name="正方形/長方形 7">
            <a:extLst>
              <a:ext uri="{FF2B5EF4-FFF2-40B4-BE49-F238E27FC236}">
                <a16:creationId xmlns:a16="http://schemas.microsoft.com/office/drawing/2014/main" id="{2D25F1FF-1333-F301-825E-0427436054B3}"/>
              </a:ext>
            </a:extLst>
          </p:cNvPr>
          <p:cNvSpPr/>
          <p:nvPr/>
        </p:nvSpPr>
        <p:spPr>
          <a:xfrm>
            <a:off x="-1" y="1268205"/>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41C05E5F-5A1E-8C60-29B5-1EE065FFB416}"/>
              </a:ext>
            </a:extLst>
          </p:cNvPr>
          <p:cNvCxnSpPr>
            <a:cxnSpLocks/>
          </p:cNvCxnSpPr>
          <p:nvPr/>
        </p:nvCxnSpPr>
        <p:spPr>
          <a:xfrm>
            <a:off x="156000" y="2931767"/>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1603F743-8EF0-2E0C-564E-40167F7E3EE3}"/>
              </a:ext>
            </a:extLst>
          </p:cNvPr>
          <p:cNvCxnSpPr>
            <a:cxnSpLocks/>
          </p:cNvCxnSpPr>
          <p:nvPr/>
        </p:nvCxnSpPr>
        <p:spPr>
          <a:xfrm>
            <a:off x="156000" y="485570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6" name="図 5">
            <a:extLst>
              <a:ext uri="{FF2B5EF4-FFF2-40B4-BE49-F238E27FC236}">
                <a16:creationId xmlns:a16="http://schemas.microsoft.com/office/drawing/2014/main" id="{4A66945B-0549-134E-A9DE-7289930674DE}"/>
              </a:ext>
            </a:extLst>
          </p:cNvPr>
          <p:cNvPicPr>
            <a:picLocks noChangeAspect="1"/>
          </p:cNvPicPr>
          <p:nvPr/>
        </p:nvPicPr>
        <p:blipFill>
          <a:blip r:embed="rId3">
            <a:extLst>
              <a:ext uri="{28A0092B-C50C-407E-A947-70E740481C1C}">
                <a14:useLocalDpi xmlns:a14="http://schemas.microsoft.com/office/drawing/2010/main" val="0"/>
              </a:ext>
            </a:extLst>
          </a:blip>
          <a:srcRect t="10942" b="16226"/>
          <a:stretch/>
        </p:blipFill>
        <p:spPr>
          <a:xfrm>
            <a:off x="6348730" y="1436569"/>
            <a:ext cx="5736631" cy="1440731"/>
          </a:xfrm>
          <a:prstGeom prst="rect">
            <a:avLst/>
          </a:prstGeom>
        </p:spPr>
      </p:pic>
      <p:pic>
        <p:nvPicPr>
          <p:cNvPr id="12" name="図 11">
            <a:extLst>
              <a:ext uri="{FF2B5EF4-FFF2-40B4-BE49-F238E27FC236}">
                <a16:creationId xmlns:a16="http://schemas.microsoft.com/office/drawing/2014/main" id="{C1AD5848-C786-E1C8-5796-02C64307D3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48730" y="3361439"/>
            <a:ext cx="5687270" cy="1264570"/>
          </a:xfrm>
          <a:prstGeom prst="rect">
            <a:avLst/>
          </a:prstGeom>
        </p:spPr>
      </p:pic>
      <p:sp>
        <p:nvSpPr>
          <p:cNvPr id="10" name="正方形/長方形 9">
            <a:extLst>
              <a:ext uri="{FF2B5EF4-FFF2-40B4-BE49-F238E27FC236}">
                <a16:creationId xmlns:a16="http://schemas.microsoft.com/office/drawing/2014/main" id="{144DFF74-6EFB-031C-D8C8-B976F86E31A6}"/>
              </a:ext>
            </a:extLst>
          </p:cNvPr>
          <p:cNvSpPr/>
          <p:nvPr/>
        </p:nvSpPr>
        <p:spPr>
          <a:xfrm>
            <a:off x="11168353" y="1457975"/>
            <a:ext cx="917008" cy="21364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47EDD0F-5BD9-3132-E00E-45E42B93D3A9}"/>
              </a:ext>
            </a:extLst>
          </p:cNvPr>
          <p:cNvSpPr/>
          <p:nvPr/>
        </p:nvSpPr>
        <p:spPr>
          <a:xfrm>
            <a:off x="11308079" y="1739256"/>
            <a:ext cx="511151" cy="21364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544E8039-283C-0CC5-D3E9-5B3F45B30962}"/>
              </a:ext>
            </a:extLst>
          </p:cNvPr>
          <p:cNvSpPr/>
          <p:nvPr/>
        </p:nvSpPr>
        <p:spPr>
          <a:xfrm>
            <a:off x="11137180" y="3370970"/>
            <a:ext cx="917008" cy="21364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6350E8B2-D50C-6F17-A6F3-05C649183C76}"/>
              </a:ext>
            </a:extLst>
          </p:cNvPr>
          <p:cNvSpPr/>
          <p:nvPr/>
        </p:nvSpPr>
        <p:spPr>
          <a:xfrm>
            <a:off x="11276906" y="3652251"/>
            <a:ext cx="511151" cy="21364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a:extLst>
              <a:ext uri="{FF2B5EF4-FFF2-40B4-BE49-F238E27FC236}">
                <a16:creationId xmlns:a16="http://schemas.microsoft.com/office/drawing/2014/main" id="{171D3F6F-9AB4-1F1C-90E0-F9EBEEFF7E8A}"/>
              </a:ext>
            </a:extLst>
          </p:cNvPr>
          <p:cNvPicPr>
            <a:picLocks noChangeAspect="1"/>
          </p:cNvPicPr>
          <p:nvPr/>
        </p:nvPicPr>
        <p:blipFill>
          <a:blip r:embed="rId5">
            <a:extLst>
              <a:ext uri="{28A0092B-C50C-407E-A947-70E740481C1C}">
                <a14:useLocalDpi xmlns:a14="http://schemas.microsoft.com/office/drawing/2010/main" val="0"/>
              </a:ext>
            </a:extLst>
          </a:blip>
          <a:srcRect t="13667"/>
          <a:stretch/>
        </p:blipFill>
        <p:spPr>
          <a:xfrm>
            <a:off x="6348730" y="4961084"/>
            <a:ext cx="5612971" cy="1255409"/>
          </a:xfrm>
          <a:prstGeom prst="rect">
            <a:avLst/>
          </a:prstGeom>
        </p:spPr>
      </p:pic>
      <p:sp>
        <p:nvSpPr>
          <p:cNvPr id="23" name="正方形/長方形 22">
            <a:extLst>
              <a:ext uri="{FF2B5EF4-FFF2-40B4-BE49-F238E27FC236}">
                <a16:creationId xmlns:a16="http://schemas.microsoft.com/office/drawing/2014/main" id="{85D12D7E-C9C2-31A4-84A4-42A08E8F2D2B}"/>
              </a:ext>
            </a:extLst>
          </p:cNvPr>
          <p:cNvSpPr/>
          <p:nvPr/>
        </p:nvSpPr>
        <p:spPr>
          <a:xfrm>
            <a:off x="11455400" y="5034280"/>
            <a:ext cx="427032" cy="15092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147730F1-C031-7DC6-B1DF-74DCA415092E}"/>
              </a:ext>
            </a:extLst>
          </p:cNvPr>
          <p:cNvSpPr/>
          <p:nvPr/>
        </p:nvSpPr>
        <p:spPr>
          <a:xfrm>
            <a:off x="11198860" y="5345966"/>
            <a:ext cx="683572" cy="15092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1574</TotalTime>
  <Words>493</Words>
  <Application>Microsoft Office PowerPoint</Application>
  <PresentationFormat>ワイド画面</PresentationFormat>
  <Paragraphs>17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MWP組織構造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40</cp:revision>
  <dcterms:created xsi:type="dcterms:W3CDTF">2024-07-23T04:09:56Z</dcterms:created>
  <dcterms:modified xsi:type="dcterms:W3CDTF">2025-01-23T01:45:33Z</dcterms:modified>
</cp:coreProperties>
</file>