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92D"/>
    <a:srgbClr val="243A76"/>
    <a:srgbClr val="0694B5"/>
    <a:srgbClr val="F98012"/>
    <a:srgbClr val="97C93D"/>
    <a:srgbClr val="F6B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0" autoAdjust="0"/>
    <p:restoredTop sz="95806" autoAdjust="0"/>
  </p:normalViewPr>
  <p:slideViewPr>
    <p:cSldViewPr snapToGrid="0">
      <p:cViewPr varScale="1">
        <p:scale>
          <a:sx n="98" d="100"/>
          <a:sy n="98" d="100"/>
        </p:scale>
        <p:origin x="187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EDD5-0915-4C9D-9D83-3A43AB20BCFC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D4322-C6A9-4636-9EBB-6E6459FFB3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17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D4DFE-987C-00CC-CEC3-38E960F29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63DBD67-A08A-2D80-868B-FC337AD0A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ED970E0-EAE1-1433-D815-1AA2F52B9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E864FA-118D-C759-2FEF-EAA9887CB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D4322-C6A9-4636-9EBB-6E6459FFB3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48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0B799-6EA3-431A-AF4F-7AD2C6F13CB3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2FF6F-59D3-4749-BAF3-88A52DAD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40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0B799-6EA3-431A-AF4F-7AD2C6F13CB3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2FF6F-59D3-4749-BAF3-88A52DAD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06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0B799-6EA3-431A-AF4F-7AD2C6F13CB3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2FF6F-59D3-4749-BAF3-88A52DAD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07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99" y="607798"/>
            <a:ext cx="11731403" cy="57485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0B799-6EA3-431A-AF4F-7AD2C6F13CB3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2FF6F-59D3-4749-BAF3-88A52DAD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7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0B799-6EA3-431A-AF4F-7AD2C6F13CB3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2FF6F-59D3-4749-BAF3-88A52DAD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82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0B799-6EA3-431A-AF4F-7AD2C6F13CB3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2FF6F-59D3-4749-BAF3-88A52DAD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6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0B799-6EA3-431A-AF4F-7AD2C6F13CB3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2FF6F-59D3-4749-BAF3-88A52DAD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9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0B799-6EA3-431A-AF4F-7AD2C6F13CB3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2FF6F-59D3-4749-BAF3-88A52DAD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8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0B799-6EA3-431A-AF4F-7AD2C6F13CB3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2FF6F-59D3-4749-BAF3-88A52DAD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7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0B799-6EA3-431A-AF4F-7AD2C6F13CB3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2FF6F-59D3-4749-BAF3-88A52DAD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58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0B799-6EA3-431A-AF4F-7AD2C6F13CB3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2FF6F-59D3-4749-BAF3-88A52DAD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20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4356951-EDE9-D9D6-0E19-DF6D70C61DBD}"/>
              </a:ext>
            </a:extLst>
          </p:cNvPr>
          <p:cNvGrpSpPr/>
          <p:nvPr userDrawn="1"/>
        </p:nvGrpSpPr>
        <p:grpSpPr>
          <a:xfrm flipH="1" flipV="1">
            <a:off x="0" y="0"/>
            <a:ext cx="2235643" cy="468000"/>
            <a:chOff x="9956357" y="6454800"/>
            <a:chExt cx="2235643" cy="468000"/>
          </a:xfrm>
          <a:solidFill>
            <a:srgbClr val="C5192D"/>
          </a:solidFill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9EACC2E-B0CA-C701-AFA1-2B351DFB394B}"/>
                </a:ext>
              </a:extLst>
            </p:cNvPr>
            <p:cNvSpPr/>
            <p:nvPr userDrawn="1"/>
          </p:nvSpPr>
          <p:spPr>
            <a:xfrm>
              <a:off x="10422384" y="6454800"/>
              <a:ext cx="1769616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5192D"/>
                </a:solidFill>
              </a:endParaRPr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F022FE20-CC43-6322-6721-FF5863DD3C9A}"/>
                </a:ext>
              </a:extLst>
            </p:cNvPr>
            <p:cNvSpPr>
              <a:spLocks/>
            </p:cNvSpPr>
            <p:nvPr userDrawn="1"/>
          </p:nvSpPr>
          <p:spPr>
            <a:xfrm flipH="1">
              <a:off x="9956357" y="6454800"/>
              <a:ext cx="468000" cy="46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5192D"/>
                </a:solidFill>
              </a:endParaRPr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8465BE8-99C6-0E89-099A-9A78D36D1253}"/>
              </a:ext>
            </a:extLst>
          </p:cNvPr>
          <p:cNvSpPr/>
          <p:nvPr userDrawn="1"/>
        </p:nvSpPr>
        <p:spPr>
          <a:xfrm>
            <a:off x="0" y="423630"/>
            <a:ext cx="12192000" cy="56095"/>
          </a:xfrm>
          <a:prstGeom prst="rect">
            <a:avLst/>
          </a:prstGeom>
          <a:solidFill>
            <a:srgbClr val="C519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1864" y="67816"/>
            <a:ext cx="9318863" cy="320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99" y="607798"/>
            <a:ext cx="11731403" cy="574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DD2FF6F-59D3-4749-BAF3-88A52DAD3F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436E3FA-9F99-6611-6FE9-DD9145E75AE3}"/>
              </a:ext>
            </a:extLst>
          </p:cNvPr>
          <p:cNvSpPr/>
          <p:nvPr userDrawn="1"/>
        </p:nvSpPr>
        <p:spPr>
          <a:xfrm>
            <a:off x="10005152" y="6714000"/>
            <a:ext cx="2186848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3487C58F-CC34-0066-91DB-68ECFEB79CED}"/>
              </a:ext>
            </a:extLst>
          </p:cNvPr>
          <p:cNvSpPr>
            <a:spLocks/>
          </p:cNvSpPr>
          <p:nvPr userDrawn="1"/>
        </p:nvSpPr>
        <p:spPr>
          <a:xfrm flipH="1">
            <a:off x="9862666" y="6714000"/>
            <a:ext cx="144000" cy="144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E76B0C3-40CE-CE8B-1266-B6D4D1AECC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" y="30736"/>
            <a:ext cx="1655209" cy="408285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F37BD06-D6FA-2CFE-C62C-6CE0910CFBE4}"/>
              </a:ext>
            </a:extLst>
          </p:cNvPr>
          <p:cNvSpPr/>
          <p:nvPr userDrawn="1"/>
        </p:nvSpPr>
        <p:spPr>
          <a:xfrm flipH="1">
            <a:off x="0" y="6714000"/>
            <a:ext cx="2186848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/>
              <a:t>Moodle 4.5.1/Moodle Workplace 4.5.1</a:t>
            </a:r>
          </a:p>
        </p:txBody>
      </p:sp>
      <p:sp>
        <p:nvSpPr>
          <p:cNvPr id="25" name="直角三角形 24">
            <a:extLst>
              <a:ext uri="{FF2B5EF4-FFF2-40B4-BE49-F238E27FC236}">
                <a16:creationId xmlns:a16="http://schemas.microsoft.com/office/drawing/2014/main" id="{166C7EF4-E47B-6273-E4D8-3382391FC4BB}"/>
              </a:ext>
            </a:extLst>
          </p:cNvPr>
          <p:cNvSpPr>
            <a:spLocks/>
          </p:cNvSpPr>
          <p:nvPr userDrawn="1"/>
        </p:nvSpPr>
        <p:spPr>
          <a:xfrm>
            <a:off x="2175923" y="6714000"/>
            <a:ext cx="144000" cy="144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8A34314-8A33-B1F1-487C-E5B964ADB62B}"/>
              </a:ext>
            </a:extLst>
          </p:cNvPr>
          <p:cNvSpPr/>
          <p:nvPr userDrawn="1"/>
        </p:nvSpPr>
        <p:spPr>
          <a:xfrm flipH="1" flipV="1">
            <a:off x="2403272" y="6714000"/>
            <a:ext cx="7387583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>
            <a:extLst>
              <a:ext uri="{FF2B5EF4-FFF2-40B4-BE49-F238E27FC236}">
                <a16:creationId xmlns:a16="http://schemas.microsoft.com/office/drawing/2014/main" id="{D26CB49C-3E91-D2E2-06D0-C01F31F8C1F6}"/>
              </a:ext>
            </a:extLst>
          </p:cNvPr>
          <p:cNvSpPr>
            <a:spLocks/>
          </p:cNvSpPr>
          <p:nvPr userDrawn="1"/>
        </p:nvSpPr>
        <p:spPr>
          <a:xfrm flipV="1">
            <a:off x="9790857" y="6714000"/>
            <a:ext cx="144000" cy="144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>
            <a:extLst>
              <a:ext uri="{FF2B5EF4-FFF2-40B4-BE49-F238E27FC236}">
                <a16:creationId xmlns:a16="http://schemas.microsoft.com/office/drawing/2014/main" id="{4308DE99-391B-8E80-03A9-1A095E34C0B7}"/>
              </a:ext>
            </a:extLst>
          </p:cNvPr>
          <p:cNvSpPr>
            <a:spLocks/>
          </p:cNvSpPr>
          <p:nvPr userDrawn="1"/>
        </p:nvSpPr>
        <p:spPr>
          <a:xfrm flipH="1" flipV="1">
            <a:off x="2259271" y="6714000"/>
            <a:ext cx="144000" cy="144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4196778-7B53-F187-EDE0-C5C9EADFDC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656" y="0"/>
            <a:ext cx="2126344" cy="4572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D04EF27-8DB1-3E5A-B55B-11278AC9BEF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52" y="6375600"/>
            <a:ext cx="1376448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7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1600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105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9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3DBCC-3494-B1EF-634D-215D058F6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54AF7A-7BF5-4F1D-6545-CAA1071F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ケーススタディ</a:t>
            </a:r>
            <a:r>
              <a:rPr kumimoji="1" lang="en-US" altLang="ja-JP" dirty="0"/>
              <a:t>1</a:t>
            </a:r>
            <a:r>
              <a:rPr kumimoji="1" lang="ja-JP" altLang="en-US" dirty="0"/>
              <a:t>～組織構造を活用した学習管理～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AB789B-2546-B8CD-B083-4B02B94663EA}"/>
              </a:ext>
            </a:extLst>
          </p:cNvPr>
          <p:cNvSpPr txBox="1"/>
          <p:nvPr/>
        </p:nvSpPr>
        <p:spPr>
          <a:xfrm>
            <a:off x="4488830" y="6669616"/>
            <a:ext cx="32143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</a:rPr>
              <a:t>ケーススタディ</a:t>
            </a:r>
            <a:r>
              <a:rPr kumimoji="1" lang="en-US" altLang="ja-JP" sz="1050" dirty="0">
                <a:solidFill>
                  <a:schemeClr val="bg1"/>
                </a:solidFill>
              </a:rPr>
              <a:t>1</a:t>
            </a:r>
            <a:r>
              <a:rPr kumimoji="1" lang="ja-JP" altLang="en-US" sz="1050" dirty="0">
                <a:solidFill>
                  <a:schemeClr val="bg1"/>
                </a:solidFill>
              </a:rPr>
              <a:t>～組織構造を活用した学習管理～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935EC4-D982-8090-DDA6-CE9BC6EB83D2}"/>
              </a:ext>
            </a:extLst>
          </p:cNvPr>
          <p:cNvSpPr txBox="1"/>
          <p:nvPr/>
        </p:nvSpPr>
        <p:spPr>
          <a:xfrm>
            <a:off x="5564554" y="3026611"/>
            <a:ext cx="1062892" cy="882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dirty="0"/>
              <a:t>① ②</a:t>
            </a:r>
            <a:endParaRPr kumimoji="1" lang="en-US" altLang="ja-JP" dirty="0"/>
          </a:p>
          <a:p>
            <a:pPr algn="ctr">
              <a:lnSpc>
                <a:spcPct val="150000"/>
              </a:lnSpc>
            </a:pPr>
            <a:r>
              <a:rPr kumimoji="1" lang="ja-JP" altLang="en-US" dirty="0"/>
              <a:t>③ ④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634236B-C0CC-6D35-2AF0-4897A85F87F8}"/>
              </a:ext>
            </a:extLst>
          </p:cNvPr>
          <p:cNvSpPr txBox="1"/>
          <p:nvPr/>
        </p:nvSpPr>
        <p:spPr>
          <a:xfrm>
            <a:off x="285334" y="1277577"/>
            <a:ext cx="36419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株式会社</a:t>
            </a:r>
            <a:r>
              <a:rPr kumimoji="1" lang="en-US" altLang="ja-JP" sz="1000" dirty="0"/>
              <a:t>ABC</a:t>
            </a:r>
            <a:r>
              <a:rPr kumimoji="1" lang="ja-JP" altLang="en-US" sz="1000" dirty="0"/>
              <a:t>では、</a:t>
            </a:r>
            <a:r>
              <a:rPr kumimoji="1" lang="en-US" altLang="ja-JP" sz="1000" dirty="0" err="1"/>
              <a:t>MoodleWorkPlace</a:t>
            </a:r>
            <a:r>
              <a:rPr kumimoji="1" lang="ja-JP" altLang="en-US" sz="1000" dirty="0"/>
              <a:t>のテナント内で社内向けのオンライン研修を実施しています。</a:t>
            </a:r>
            <a:endParaRPr kumimoji="1" lang="en-US" altLang="ja-JP" sz="1000" dirty="0"/>
          </a:p>
          <a:p>
            <a:endParaRPr kumimoji="1" lang="ja-JP" altLang="en-US" sz="1000" dirty="0"/>
          </a:p>
          <a:p>
            <a:r>
              <a:rPr kumimoji="1" lang="ja-JP" altLang="en-US" sz="1000" dirty="0"/>
              <a:t>「テナント管理者」は管理部情報システム課の青山さんです。</a:t>
            </a:r>
          </a:p>
          <a:p>
            <a:r>
              <a:rPr kumimoji="1" lang="ja-JP" altLang="en-US" sz="1000" dirty="0"/>
              <a:t>主にテナント内のアカウント管理を行っています。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29196F7-C617-885F-E881-4FCC6EBE9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52" y="2113334"/>
            <a:ext cx="964749" cy="140327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C8FD235-6224-4D56-E5A6-143CDD1FC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46" y="2024468"/>
            <a:ext cx="1582937" cy="145828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E8829F2-6E80-6C77-B40B-72D2D65D2710}"/>
              </a:ext>
            </a:extLst>
          </p:cNvPr>
          <p:cNvSpPr txBox="1"/>
          <p:nvPr/>
        </p:nvSpPr>
        <p:spPr>
          <a:xfrm>
            <a:off x="1275700" y="2476609"/>
            <a:ext cx="303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オンライン研修用のコース作成及び受講管理は、</a:t>
            </a:r>
            <a:endParaRPr kumimoji="1" lang="en-US" altLang="ja-JP" sz="1000" dirty="0"/>
          </a:p>
          <a:p>
            <a:r>
              <a:rPr kumimoji="1" lang="ja-JP" altLang="en-US" sz="1000" dirty="0"/>
              <a:t>それぞれ専門分野に長けた社内メンバーを「トレーナー」としてエンロールして委任しています。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29E72A6-B463-8039-94BF-6F46E4505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59"/>
          <a:stretch/>
        </p:blipFill>
        <p:spPr>
          <a:xfrm flipH="1">
            <a:off x="4556724" y="1675691"/>
            <a:ext cx="808823" cy="44181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2661191-9D77-941F-8827-C6C3565E21B0}"/>
              </a:ext>
            </a:extLst>
          </p:cNvPr>
          <p:cNvSpPr txBox="1"/>
          <p:nvPr/>
        </p:nvSpPr>
        <p:spPr>
          <a:xfrm rot="1512986">
            <a:off x="4821335" y="1656350"/>
            <a:ext cx="646331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依頼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1DFE937-BEEB-8CCE-8878-86EC53ED41FB}"/>
              </a:ext>
            </a:extLst>
          </p:cNvPr>
          <p:cNvSpPr txBox="1"/>
          <p:nvPr/>
        </p:nvSpPr>
        <p:spPr>
          <a:xfrm>
            <a:off x="6367487" y="1149406"/>
            <a:ext cx="3815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このたび、全社員を対象に「セキュリティ研修」を</a:t>
            </a:r>
            <a:r>
              <a:rPr kumimoji="1" lang="en-US" altLang="ja-JP" sz="1000" dirty="0" err="1"/>
              <a:t>MoodleWorkPlace</a:t>
            </a:r>
            <a:r>
              <a:rPr kumimoji="1" lang="ja-JP" altLang="en-US" sz="1000" dirty="0"/>
              <a:t>で提供することにしました。</a:t>
            </a:r>
            <a:endParaRPr kumimoji="1" lang="en-US" altLang="ja-JP" sz="1000" dirty="0"/>
          </a:p>
          <a:p>
            <a:endParaRPr kumimoji="1" lang="ja-JP" altLang="en-US" sz="1000" dirty="0"/>
          </a:p>
          <a:p>
            <a:r>
              <a:rPr kumimoji="1" lang="ja-JP" altLang="en-US" sz="1000" dirty="0"/>
              <a:t>いつもどおり「コースの外枠」を作成して専門分野の井上さんをトレーナーにエンロールし、コース作成を依頼します。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3F6F362-FF7D-F1D6-0500-8DAF9456067A}"/>
              </a:ext>
            </a:extLst>
          </p:cNvPr>
          <p:cNvSpPr txBox="1"/>
          <p:nvPr/>
        </p:nvSpPr>
        <p:spPr>
          <a:xfrm>
            <a:off x="8980279" y="2753608"/>
            <a:ext cx="2148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しかし、井上さん</a:t>
            </a:r>
            <a:r>
              <a:rPr kumimoji="1" lang="en-US" altLang="ja-JP" sz="1000" dirty="0"/>
              <a:t>1</a:t>
            </a:r>
            <a:r>
              <a:rPr kumimoji="1" lang="ja-JP" altLang="en-US" sz="1000" dirty="0"/>
              <a:t>人で全社員の受講状況を管理するのは大変です。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6D99AE6C-8F91-758D-3727-97D62D38D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1502" y="2007967"/>
            <a:ext cx="1298551" cy="1509942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3EB82E35-5902-D616-FBC3-1F6763A0CF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3" t="36374"/>
          <a:stretch/>
        </p:blipFill>
        <p:spPr>
          <a:xfrm>
            <a:off x="11057456" y="1989803"/>
            <a:ext cx="904245" cy="1433408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D636AE-8662-CD37-311E-9C380D6B88B7}"/>
              </a:ext>
            </a:extLst>
          </p:cNvPr>
          <p:cNvSpPr txBox="1"/>
          <p:nvPr/>
        </p:nvSpPr>
        <p:spPr>
          <a:xfrm rot="19492477">
            <a:off x="10960532" y="2003154"/>
            <a:ext cx="646331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全社員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F8AFEAC-2B3A-3275-4B8E-7B92778AF445}"/>
              </a:ext>
            </a:extLst>
          </p:cNvPr>
          <p:cNvSpPr txBox="1"/>
          <p:nvPr/>
        </p:nvSpPr>
        <p:spPr>
          <a:xfrm>
            <a:off x="806777" y="3957182"/>
            <a:ext cx="4437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そこで、各部署の偉い人たちを「学習責任者」に任命し、</a:t>
            </a:r>
            <a:br>
              <a:rPr kumimoji="1" lang="en-US" altLang="ja-JP" sz="1000" dirty="0"/>
            </a:br>
            <a:r>
              <a:rPr kumimoji="1" lang="ja-JP" altLang="en-US" sz="1000" dirty="0"/>
              <a:t>自分の部署の社員の学習状況を管理して貰うことにしました。</a:t>
            </a:r>
          </a:p>
          <a:p>
            <a:endParaRPr kumimoji="1" lang="ja-JP" altLang="en-US" sz="1000" dirty="0"/>
          </a:p>
          <a:p>
            <a:r>
              <a:rPr kumimoji="1" lang="ja-JP" altLang="en-US" sz="1000" dirty="0"/>
              <a:t>偉い人たちは、自身も「受講生としてコースを受講」しつつ、</a:t>
            </a:r>
            <a:br>
              <a:rPr kumimoji="1" lang="en-US" altLang="ja-JP" sz="1000" dirty="0"/>
            </a:br>
            <a:r>
              <a:rPr kumimoji="1" lang="ja-JP" altLang="en-US" sz="1000" dirty="0"/>
              <a:t>部下の進捗率も確認します。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A9AC2F24-29CF-931C-8210-1F8A73C096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7" y="4982889"/>
            <a:ext cx="1628373" cy="1628373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97B4D9A7-D8AE-8594-C0FC-9043DE9F9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76" y="4969310"/>
            <a:ext cx="1628373" cy="1628373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45A08CE6-6CC1-D85E-4396-977BB631A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1353" y="5120315"/>
            <a:ext cx="964749" cy="1403271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59257A2-4996-661B-18D7-D1AC0413DCEE}"/>
              </a:ext>
            </a:extLst>
          </p:cNvPr>
          <p:cNvSpPr txBox="1"/>
          <p:nvPr/>
        </p:nvSpPr>
        <p:spPr>
          <a:xfrm>
            <a:off x="7226750" y="5991083"/>
            <a:ext cx="442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これを実現するために、青山さんは「組織構造」と「カスタムレポート」機能を活用することにしました。</a:t>
            </a:r>
          </a:p>
        </p:txBody>
      </p:sp>
      <p:sp>
        <p:nvSpPr>
          <p:cNvPr id="53" name="思考の吹き出し: 雲形 52">
            <a:extLst>
              <a:ext uri="{FF2B5EF4-FFF2-40B4-BE49-F238E27FC236}">
                <a16:creationId xmlns:a16="http://schemas.microsoft.com/office/drawing/2014/main" id="{58466FF6-93D6-8EBA-EC9A-B4555B073FFE}"/>
              </a:ext>
            </a:extLst>
          </p:cNvPr>
          <p:cNvSpPr/>
          <p:nvPr/>
        </p:nvSpPr>
        <p:spPr>
          <a:xfrm>
            <a:off x="7337727" y="3608253"/>
            <a:ext cx="4623974" cy="2185695"/>
          </a:xfrm>
          <a:prstGeom prst="cloudCallout">
            <a:avLst>
              <a:gd name="adj1" fmla="val -54299"/>
              <a:gd name="adj2" fmla="val 5534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コンテンツ プレースホルダー 2">
            <a:extLst>
              <a:ext uri="{FF2B5EF4-FFF2-40B4-BE49-F238E27FC236}">
                <a16:creationId xmlns:a16="http://schemas.microsoft.com/office/drawing/2014/main" id="{D1BF7F9F-416E-B960-3E50-E5A469CD27FC}"/>
              </a:ext>
            </a:extLst>
          </p:cNvPr>
          <p:cNvSpPr txBox="1">
            <a:spLocks/>
          </p:cNvSpPr>
          <p:nvPr/>
        </p:nvSpPr>
        <p:spPr>
          <a:xfrm>
            <a:off x="230298" y="666862"/>
            <a:ext cx="11731403" cy="32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kumimoji="1" sz="105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kumimoji="1" sz="1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kumimoji="1" sz="9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kumimoji="1" sz="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kumimoji="1" sz="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dirty="0"/>
              <a:t>「組織構造」とは、テナントやコースに関するなにかしらの権限を付与することなく、純粋に部下の進捗だけを開示する　というコンセプトの機能です。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4B0C686-9D27-DF1C-2B39-2A7493E1B2D6}"/>
              </a:ext>
            </a:extLst>
          </p:cNvPr>
          <p:cNvSpPr/>
          <p:nvPr/>
        </p:nvSpPr>
        <p:spPr>
          <a:xfrm>
            <a:off x="-1" y="979955"/>
            <a:ext cx="12192000" cy="56095"/>
          </a:xfrm>
          <a:prstGeom prst="rect">
            <a:avLst/>
          </a:prstGeom>
          <a:solidFill>
            <a:srgbClr val="C519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C6ECB47F-3825-9DA1-ED96-B5260EC3EBBA}"/>
              </a:ext>
            </a:extLst>
          </p:cNvPr>
          <p:cNvCxnSpPr>
            <a:cxnSpLocks/>
          </p:cNvCxnSpPr>
          <p:nvPr/>
        </p:nvCxnSpPr>
        <p:spPr>
          <a:xfrm>
            <a:off x="0" y="3514967"/>
            <a:ext cx="12192000" cy="0"/>
          </a:xfrm>
          <a:prstGeom prst="line">
            <a:avLst/>
          </a:prstGeom>
          <a:ln w="38100">
            <a:solidFill>
              <a:srgbClr val="C51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2DA1E355-B4A1-778D-8F67-9049A935F72C}"/>
              </a:ext>
            </a:extLst>
          </p:cNvPr>
          <p:cNvCxnSpPr>
            <a:cxnSpLocks/>
          </p:cNvCxnSpPr>
          <p:nvPr/>
        </p:nvCxnSpPr>
        <p:spPr>
          <a:xfrm>
            <a:off x="6095999" y="1036050"/>
            <a:ext cx="2" cy="5633566"/>
          </a:xfrm>
          <a:prstGeom prst="line">
            <a:avLst/>
          </a:prstGeom>
          <a:ln w="38100">
            <a:solidFill>
              <a:srgbClr val="C51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A243FA-F233-874A-DC85-983B0DA76B18}"/>
              </a:ext>
            </a:extLst>
          </p:cNvPr>
          <p:cNvSpPr txBox="1"/>
          <p:nvPr/>
        </p:nvSpPr>
        <p:spPr>
          <a:xfrm>
            <a:off x="432720" y="303289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02060"/>
                </a:solidFill>
              </a:rPr>
              <a:t>青山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1C8B50-9D9F-3544-AC88-544EFC6D43E5}"/>
              </a:ext>
            </a:extLst>
          </p:cNvPr>
          <p:cNvSpPr txBox="1"/>
          <p:nvPr/>
        </p:nvSpPr>
        <p:spPr>
          <a:xfrm>
            <a:off x="6374913" y="60749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02060"/>
                </a:solidFill>
              </a:rPr>
              <a:t>青山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B9A4AF-1757-78B0-EB55-DE52C98E4D4C}"/>
              </a:ext>
            </a:extLst>
          </p:cNvPr>
          <p:cNvSpPr txBox="1"/>
          <p:nvPr/>
        </p:nvSpPr>
        <p:spPr>
          <a:xfrm>
            <a:off x="1139733" y="6261137"/>
            <a:ext cx="954107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管理部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2011D1-CEE7-09C0-888B-045BAA59B8E9}"/>
              </a:ext>
            </a:extLst>
          </p:cNvPr>
          <p:cNvSpPr txBox="1"/>
          <p:nvPr/>
        </p:nvSpPr>
        <p:spPr>
          <a:xfrm>
            <a:off x="3214608" y="6261137"/>
            <a:ext cx="954107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営業部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55173D3-2449-8063-5EB1-F19CAD2295C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90" y="3912826"/>
            <a:ext cx="1882303" cy="15622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055CE6B-A010-197F-7E3D-44B00532DDC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21" y="3912826"/>
            <a:ext cx="1440305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6691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ユーザー定義 1">
      <a:majorFont>
        <a:latin typeface="Times New Roman"/>
        <a:ea typeface="UD デジタル 教科書体 N-B"/>
        <a:cs typeface=""/>
      </a:majorFont>
      <a:minorFont>
        <a:latin typeface="Times New Roman"/>
        <a:ea typeface="UD デジタル 教科書体 N-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293</Words>
  <Application>Microsoft Office PowerPoint</Application>
  <PresentationFormat>ワイド画面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Times New Roman</vt:lpstr>
      <vt:lpstr>Wingdings 2</vt:lpstr>
      <vt:lpstr>HDOfficeLightV0</vt:lpstr>
      <vt:lpstr>ケーススタディ1～組織構造を活用した学習管理～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e-learning co.,ltd.</dc:creator>
  <cp:lastModifiedBy>e-learning co.,ltd.</cp:lastModifiedBy>
  <cp:revision>49</cp:revision>
  <dcterms:created xsi:type="dcterms:W3CDTF">2024-07-23T04:09:56Z</dcterms:created>
  <dcterms:modified xsi:type="dcterms:W3CDTF">2025-01-23T01:44:39Z</dcterms:modified>
</cp:coreProperties>
</file>