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4"/>
  </p:notesMasterIdLst>
  <p:sldIdLst>
    <p:sldId id="258" r:id="rId2"/>
    <p:sldId id="25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10" autoAdjust="0"/>
    <p:restoredTop sz="95806" autoAdjust="0"/>
  </p:normalViewPr>
  <p:slideViewPr>
    <p:cSldViewPr snapToGrid="0">
      <p:cViewPr varScale="1">
        <p:scale>
          <a:sx n="98" d="100"/>
          <a:sy n="98" d="100"/>
        </p:scale>
        <p:origin x="18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FCB9B-DA74-6DA2-B075-E4714BBB0F3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7B06BCE-C87D-9204-585E-0CF85D48A8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E60C8CC-174C-6513-434D-BE832E2B21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3D392B6-DF6E-1DE2-48FE-1EA5415039CE}"/>
              </a:ext>
            </a:extLst>
          </p:cNvPr>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3068096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D4DFE-987C-00CC-CEC3-38E960F29C5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63DBD67-A08A-2D80-868B-FC337AD0A2E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ED970E0-EAE1-1433-D815-1AA2F52B946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2E864FA-118D-C759-2FEF-EAA9887CB8A8}"/>
              </a:ext>
            </a:extLst>
          </p:cNvPr>
          <p:cNvSpPr>
            <a:spLocks noGrp="1"/>
          </p:cNvSpPr>
          <p:nvPr>
            <p:ph type="sldNum" sz="quarter" idx="5"/>
          </p:nvPr>
        </p:nvSpPr>
        <p:spPr/>
        <p:txBody>
          <a:bodyPr/>
          <a:lstStyle/>
          <a:p>
            <a:fld id="{BE7D4322-C6A9-4636-9EBB-6E6459FFB3BA}" type="slidenum">
              <a:rPr kumimoji="1" lang="ja-JP" altLang="en-US" smtClean="0"/>
              <a:t>2</a:t>
            </a:fld>
            <a:endParaRPr kumimoji="1" lang="ja-JP" altLang="en-US"/>
          </a:p>
        </p:txBody>
      </p:sp>
    </p:spTree>
    <p:extLst>
      <p:ext uri="{BB962C8B-B14F-4D97-AF65-F5344CB8AC3E}">
        <p14:creationId xmlns:p14="http://schemas.microsoft.com/office/powerpoint/2010/main" val="1027486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4C297-7CF9-9057-7AF9-9A8E2F026F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AA46CD-B85C-7FD3-4E4A-5A54D03D37AF}"/>
              </a:ext>
            </a:extLst>
          </p:cNvPr>
          <p:cNvSpPr>
            <a:spLocks noGrp="1"/>
          </p:cNvSpPr>
          <p:nvPr>
            <p:ph type="title"/>
          </p:nvPr>
        </p:nvSpPr>
        <p:spPr/>
        <p:txBody>
          <a:bodyPr/>
          <a:lstStyle/>
          <a:p>
            <a:r>
              <a:rPr kumimoji="1" lang="en-US" altLang="zh-TW" dirty="0"/>
              <a:t>MWP</a:t>
            </a:r>
            <a:r>
              <a:rPr kumimoji="1" lang="zh-TW" altLang="en-US" dirty="0"/>
              <a:t>概要（注意事項）</a:t>
            </a:r>
            <a:endParaRPr kumimoji="1" lang="ja-JP" altLang="en-US" dirty="0"/>
          </a:p>
        </p:txBody>
      </p:sp>
      <p:sp>
        <p:nvSpPr>
          <p:cNvPr id="3" name="コンテンツ プレースホルダー 2">
            <a:extLst>
              <a:ext uri="{FF2B5EF4-FFF2-40B4-BE49-F238E27FC236}">
                <a16:creationId xmlns:a16="http://schemas.microsoft.com/office/drawing/2014/main" id="{13D15406-FCB7-EC8D-3651-32BD1A881AC3}"/>
              </a:ext>
            </a:extLst>
          </p:cNvPr>
          <p:cNvSpPr>
            <a:spLocks noGrp="1"/>
          </p:cNvSpPr>
          <p:nvPr>
            <p:ph idx="1"/>
          </p:nvPr>
        </p:nvSpPr>
        <p:spPr>
          <a:xfrm>
            <a:off x="230300" y="1405238"/>
            <a:ext cx="5623654" cy="5328851"/>
          </a:xfrm>
        </p:spPr>
        <p:txBody>
          <a:bodyPr>
            <a:normAutofit/>
          </a:bodyPr>
          <a:lstStyle/>
          <a:p>
            <a:pPr marL="0" indent="0">
              <a:lnSpc>
                <a:spcPct val="150000"/>
              </a:lnSpc>
              <a:buNone/>
            </a:pPr>
            <a:r>
              <a:rPr lang="en-US" altLang="ja-JP" dirty="0"/>
              <a:t>【Moodle Workplace</a:t>
            </a:r>
            <a:r>
              <a:rPr lang="ja-JP" altLang="en-US" dirty="0"/>
              <a:t>の構造</a:t>
            </a:r>
            <a:r>
              <a:rPr lang="en-US" altLang="ja-JP" dirty="0"/>
              <a:t>】</a:t>
            </a:r>
          </a:p>
          <a:p>
            <a:pPr lvl="1">
              <a:lnSpc>
                <a:spcPct val="150000"/>
              </a:lnSpc>
              <a:buFont typeface="Wingdings" panose="05000000000000000000" pitchFamily="2" charset="2"/>
              <a:buChar char="u"/>
            </a:pPr>
            <a:r>
              <a:rPr lang="ja-JP" altLang="en-US" dirty="0"/>
              <a:t>「</a:t>
            </a:r>
            <a:r>
              <a:rPr lang="en-US" altLang="ja-JP" dirty="0"/>
              <a:t>Moodle Workplace</a:t>
            </a:r>
            <a:r>
              <a:rPr lang="ja-JP" altLang="en-US" dirty="0"/>
              <a:t>」は、</a:t>
            </a:r>
            <a:r>
              <a:rPr lang="en-US" altLang="ja-JP" dirty="0"/>
              <a:t>1</a:t>
            </a:r>
            <a:r>
              <a:rPr lang="ja-JP" altLang="en-US" dirty="0"/>
              <a:t>つのサイトを仮想的に分割して複数の学習空間を提供する仕組みです。</a:t>
            </a:r>
            <a:br>
              <a:rPr lang="en-US" altLang="ja-JP" dirty="0"/>
            </a:br>
            <a:r>
              <a:rPr lang="ja-JP" altLang="en-US" dirty="0"/>
              <a:t>分割された学習空間を「テナント」と呼びます。</a:t>
            </a:r>
            <a:br>
              <a:rPr lang="en-US" altLang="ja-JP" dirty="0"/>
            </a:br>
            <a:r>
              <a:rPr lang="ja-JP" altLang="en-US" dirty="0"/>
              <a:t>運営管理者は「テナント」内で各種学習管理を行います。</a:t>
            </a:r>
          </a:p>
          <a:p>
            <a:pPr lvl="1">
              <a:lnSpc>
                <a:spcPct val="150000"/>
              </a:lnSpc>
              <a:buFont typeface="Wingdings" panose="05000000000000000000" pitchFamily="2" charset="2"/>
              <a:buChar char="u"/>
            </a:pPr>
            <a:r>
              <a:rPr lang="ja-JP" altLang="en-US" dirty="0"/>
              <a:t>この分割は仮想的なものであり、システムの仕様や操作ミスによっては、テナント間の干渉やそれに伴う情報漏洩の可能性が生じます。</a:t>
            </a:r>
          </a:p>
          <a:p>
            <a:pPr lvl="1">
              <a:lnSpc>
                <a:spcPct val="150000"/>
              </a:lnSpc>
              <a:buFont typeface="Wingdings" panose="05000000000000000000" pitchFamily="2" charset="2"/>
              <a:buChar char="u"/>
            </a:pPr>
            <a:r>
              <a:rPr lang="ja-JP" altLang="en-US" dirty="0"/>
              <a:t>「</a:t>
            </a:r>
            <a:r>
              <a:rPr lang="en-US" altLang="ja-JP" dirty="0"/>
              <a:t>MWP</a:t>
            </a:r>
            <a:r>
              <a:rPr lang="ja-JP" altLang="en-US" dirty="0"/>
              <a:t>を安全にご利用頂くための注意事項」をご確認いただき、正しい</a:t>
            </a:r>
            <a:r>
              <a:rPr lang="en-US" altLang="ja-JP" dirty="0"/>
              <a:t>Moodle Workplace</a:t>
            </a:r>
            <a:r>
              <a:rPr lang="ja-JP" altLang="en-US" dirty="0"/>
              <a:t>運用をお願いいたします。</a:t>
            </a:r>
          </a:p>
          <a:p>
            <a:pPr marL="0" indent="0">
              <a:lnSpc>
                <a:spcPct val="150000"/>
              </a:lnSpc>
              <a:buNone/>
            </a:pPr>
            <a:r>
              <a:rPr lang="en-US" altLang="ja-JP" dirty="0"/>
              <a:t>【Moodle Workplace</a:t>
            </a:r>
            <a:r>
              <a:rPr lang="ja-JP" altLang="en-US" dirty="0"/>
              <a:t>運用の原則</a:t>
            </a:r>
            <a:r>
              <a:rPr lang="en-US" altLang="ja-JP" dirty="0"/>
              <a:t>】</a:t>
            </a:r>
          </a:p>
          <a:p>
            <a:pPr lvl="1">
              <a:lnSpc>
                <a:spcPct val="150000"/>
              </a:lnSpc>
              <a:buFont typeface="Wingdings" panose="05000000000000000000" pitchFamily="2" charset="2"/>
              <a:buChar char="u"/>
            </a:pPr>
            <a:r>
              <a:rPr lang="ja-JP" altLang="en-US" dirty="0"/>
              <a:t>テナント内の日常運用管理業務は、必ずテナント管理者アカウントでログインをして作業をしてください。</a:t>
            </a:r>
          </a:p>
          <a:p>
            <a:pPr lvl="1">
              <a:lnSpc>
                <a:spcPct val="150000"/>
              </a:lnSpc>
              <a:buFont typeface="Wingdings" panose="05000000000000000000" pitchFamily="2" charset="2"/>
              <a:buChar char="u"/>
            </a:pPr>
            <a:r>
              <a:rPr lang="ja-JP" altLang="en-US" dirty="0"/>
              <a:t>複数テナントを管理されている場合は、必ず対応するテナント管理者アカウントを使い分けてください。</a:t>
            </a:r>
          </a:p>
          <a:p>
            <a:pPr lvl="1">
              <a:lnSpc>
                <a:spcPct val="150000"/>
              </a:lnSpc>
              <a:buFont typeface="Wingdings" panose="05000000000000000000" pitchFamily="2" charset="2"/>
              <a:buChar char="u"/>
            </a:pPr>
            <a:r>
              <a:rPr lang="ja-JP" altLang="en-US" dirty="0"/>
              <a:t>アカウントは必ず</a:t>
            </a:r>
            <a:r>
              <a:rPr lang="en-US" altLang="ja-JP" dirty="0"/>
              <a:t>1</a:t>
            </a:r>
            <a:r>
              <a:rPr lang="ja-JP" altLang="en-US" dirty="0"/>
              <a:t>つのテナントに属する必要があり、原則として属しているテナントにのみ関与することが可能です。</a:t>
            </a:r>
          </a:p>
          <a:p>
            <a:pPr lvl="1">
              <a:lnSpc>
                <a:spcPct val="150000"/>
              </a:lnSpc>
              <a:buFont typeface="Wingdings" panose="05000000000000000000" pitchFamily="2" charset="2"/>
              <a:buChar char="u"/>
            </a:pPr>
            <a:r>
              <a:rPr lang="ja-JP" altLang="en-US" dirty="0"/>
              <a:t>アカウントが複数テナントに属することはできません。この原則に基づき、複数テナントをまたぐような運用はできません。</a:t>
            </a:r>
          </a:p>
        </p:txBody>
      </p:sp>
      <p:sp>
        <p:nvSpPr>
          <p:cNvPr id="4" name="テキスト ボックス 3">
            <a:extLst>
              <a:ext uri="{FF2B5EF4-FFF2-40B4-BE49-F238E27FC236}">
                <a16:creationId xmlns:a16="http://schemas.microsoft.com/office/drawing/2014/main" id="{6F758375-74FA-7862-771D-AA489C870BF1}"/>
              </a:ext>
            </a:extLst>
          </p:cNvPr>
          <p:cNvSpPr txBox="1"/>
          <p:nvPr/>
        </p:nvSpPr>
        <p:spPr>
          <a:xfrm>
            <a:off x="5236630" y="6669616"/>
            <a:ext cx="1718740" cy="253916"/>
          </a:xfrm>
          <a:prstGeom prst="rect">
            <a:avLst/>
          </a:prstGeom>
          <a:noFill/>
        </p:spPr>
        <p:txBody>
          <a:bodyPr wrap="none" rtlCol="0">
            <a:spAutoFit/>
          </a:bodyPr>
          <a:lstStyle/>
          <a:p>
            <a:r>
              <a:rPr kumimoji="1" lang="en-US" altLang="zh-TW" sz="1050" dirty="0">
                <a:solidFill>
                  <a:schemeClr val="bg1"/>
                </a:solidFill>
              </a:rPr>
              <a:t>MWP</a:t>
            </a:r>
            <a:r>
              <a:rPr kumimoji="1" lang="zh-TW" altLang="en-US" sz="1050" dirty="0">
                <a:solidFill>
                  <a:schemeClr val="bg1"/>
                </a:solidFill>
              </a:rPr>
              <a:t>概要（注意事項）</a:t>
            </a:r>
            <a:r>
              <a:rPr kumimoji="1" lang="en-US" altLang="zh-TW" sz="1050" dirty="0">
                <a:solidFill>
                  <a:schemeClr val="bg1"/>
                </a:solidFill>
              </a:rPr>
              <a:t>_1</a:t>
            </a:r>
            <a:endParaRPr kumimoji="1" lang="ja-JP" altLang="en-US" sz="1050" dirty="0">
              <a:solidFill>
                <a:schemeClr val="bg1"/>
              </a:solidFill>
            </a:endParaRPr>
          </a:p>
        </p:txBody>
      </p:sp>
      <p:sp>
        <p:nvSpPr>
          <p:cNvPr id="7" name="コンテンツ プレースホルダー 2">
            <a:extLst>
              <a:ext uri="{FF2B5EF4-FFF2-40B4-BE49-F238E27FC236}">
                <a16:creationId xmlns:a16="http://schemas.microsoft.com/office/drawing/2014/main" id="{9F73EAE3-80D1-06BC-7ABD-79C1AD6DB237}"/>
              </a:ext>
            </a:extLst>
          </p:cNvPr>
          <p:cNvSpPr txBox="1">
            <a:spLocks/>
          </p:cNvSpPr>
          <p:nvPr/>
        </p:nvSpPr>
        <p:spPr>
          <a:xfrm>
            <a:off x="230298" y="666862"/>
            <a:ext cx="11731403" cy="3206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en-US" altLang="ja-JP" dirty="0" err="1"/>
              <a:t>MoodleWorkPlace</a:t>
            </a:r>
            <a:r>
              <a:rPr lang="ja-JP" altLang="en-US" dirty="0"/>
              <a:t>は</a:t>
            </a:r>
            <a:r>
              <a:rPr lang="en-US" altLang="ja-JP" dirty="0"/>
              <a:t>Moodle</a:t>
            </a:r>
            <a:r>
              <a:rPr lang="ja-JP" altLang="en-US" dirty="0"/>
              <a:t>の機能に企業向けの管理機能を拡張した</a:t>
            </a:r>
            <a:r>
              <a:rPr lang="en-US" altLang="ja-JP" dirty="0"/>
              <a:t>LMS</a:t>
            </a:r>
            <a:r>
              <a:rPr lang="ja-JP" altLang="en-US" dirty="0"/>
              <a:t>です。</a:t>
            </a:r>
          </a:p>
        </p:txBody>
      </p:sp>
      <p:sp>
        <p:nvSpPr>
          <p:cNvPr id="8" name="正方形/長方形 7">
            <a:extLst>
              <a:ext uri="{FF2B5EF4-FFF2-40B4-BE49-F238E27FC236}">
                <a16:creationId xmlns:a16="http://schemas.microsoft.com/office/drawing/2014/main" id="{2D25F1FF-1333-F301-825E-0427436054B3}"/>
              </a:ext>
            </a:extLst>
          </p:cNvPr>
          <p:cNvSpPr/>
          <p:nvPr/>
        </p:nvSpPr>
        <p:spPr>
          <a:xfrm>
            <a:off x="-1" y="979955"/>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図 5">
            <a:extLst>
              <a:ext uri="{FF2B5EF4-FFF2-40B4-BE49-F238E27FC236}">
                <a16:creationId xmlns:a16="http://schemas.microsoft.com/office/drawing/2014/main" id="{E39596CC-F0CB-25C8-54A2-00D4E9E2ED6E}"/>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b="1958"/>
          <a:stretch/>
        </p:blipFill>
        <p:spPr>
          <a:xfrm>
            <a:off x="6888044" y="1223949"/>
            <a:ext cx="4598517" cy="5397119"/>
          </a:xfrm>
          <a:prstGeom prst="rect">
            <a:avLst/>
          </a:prstGeom>
        </p:spPr>
      </p:pic>
    </p:spTree>
    <p:extLst>
      <p:ext uri="{BB962C8B-B14F-4D97-AF65-F5344CB8AC3E}">
        <p14:creationId xmlns:p14="http://schemas.microsoft.com/office/powerpoint/2010/main" val="1905200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3DBCC-3494-B1EF-634D-215D058F6E0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F54AF7A-7BF5-4F1D-6545-CAA1071F0ECE}"/>
              </a:ext>
            </a:extLst>
          </p:cNvPr>
          <p:cNvSpPr>
            <a:spLocks noGrp="1"/>
          </p:cNvSpPr>
          <p:nvPr>
            <p:ph type="title"/>
          </p:nvPr>
        </p:nvSpPr>
        <p:spPr/>
        <p:txBody>
          <a:bodyPr/>
          <a:lstStyle/>
          <a:p>
            <a:r>
              <a:rPr kumimoji="1" lang="en-US" altLang="zh-TW" dirty="0"/>
              <a:t>MWP</a:t>
            </a:r>
            <a:r>
              <a:rPr kumimoji="1" lang="zh-TW" altLang="en-US" dirty="0"/>
              <a:t>概要（注意事項）</a:t>
            </a:r>
            <a:endParaRPr kumimoji="1" lang="ja-JP" altLang="en-US" dirty="0"/>
          </a:p>
        </p:txBody>
      </p:sp>
      <p:sp>
        <p:nvSpPr>
          <p:cNvPr id="3" name="コンテンツ プレースホルダー 2">
            <a:extLst>
              <a:ext uri="{FF2B5EF4-FFF2-40B4-BE49-F238E27FC236}">
                <a16:creationId xmlns:a16="http://schemas.microsoft.com/office/drawing/2014/main" id="{6BADBB9F-D15C-F700-2CF7-7FB6F7E4CD03}"/>
              </a:ext>
            </a:extLst>
          </p:cNvPr>
          <p:cNvSpPr>
            <a:spLocks noGrp="1"/>
          </p:cNvSpPr>
          <p:nvPr>
            <p:ph idx="1"/>
          </p:nvPr>
        </p:nvSpPr>
        <p:spPr>
          <a:xfrm>
            <a:off x="230298" y="1289357"/>
            <a:ext cx="5623654" cy="5080378"/>
          </a:xfrm>
        </p:spPr>
        <p:txBody>
          <a:bodyPr>
            <a:normAutofit fontScale="77500" lnSpcReduction="20000"/>
          </a:bodyPr>
          <a:lstStyle/>
          <a:p>
            <a:pPr marL="0" indent="0">
              <a:lnSpc>
                <a:spcPct val="150000"/>
              </a:lnSpc>
              <a:buNone/>
            </a:pPr>
            <a:r>
              <a:rPr lang="en-US" altLang="ja-JP" dirty="0"/>
              <a:t>【Moodle Workplace</a:t>
            </a:r>
            <a:r>
              <a:rPr lang="ja-JP" altLang="en-US" dirty="0"/>
              <a:t>固有機能</a:t>
            </a:r>
            <a:r>
              <a:rPr lang="en-US" altLang="ja-JP" dirty="0"/>
              <a:t>】</a:t>
            </a:r>
          </a:p>
          <a:p>
            <a:pPr marL="0" indent="0">
              <a:lnSpc>
                <a:spcPct val="150000"/>
              </a:lnSpc>
              <a:buNone/>
            </a:pPr>
            <a:r>
              <a:rPr lang="en-US" altLang="ja-JP" dirty="0"/>
              <a:t>▼</a:t>
            </a:r>
            <a:r>
              <a:rPr lang="ja-JP" altLang="en-US" dirty="0"/>
              <a:t>組織構造</a:t>
            </a:r>
            <a:r>
              <a:rPr lang="en-US" altLang="ja-JP" dirty="0"/>
              <a:t>(</a:t>
            </a:r>
            <a:r>
              <a:rPr lang="en-US" altLang="ja-JP" dirty="0" err="1"/>
              <a:t>Organisation</a:t>
            </a:r>
            <a:r>
              <a:rPr lang="en-US" altLang="ja-JP" dirty="0"/>
              <a:t> structure)</a:t>
            </a:r>
          </a:p>
          <a:p>
            <a:pPr marL="457200" lvl="1" indent="0">
              <a:lnSpc>
                <a:spcPct val="150000"/>
              </a:lnSpc>
              <a:buNone/>
            </a:pPr>
            <a:r>
              <a:rPr lang="ja-JP" altLang="en-US" dirty="0"/>
              <a:t>「組織構造」機能は、ユーザを「学習者」と「学習者の進捗を管理する側」という立場に分ける機能です。この立場分けを「ジョブ」と呼びます。組織構造で「ジョブ」を付与されるアカウントには「テナント管理者」や「トレーナ」「編集権限のないトレーナ」などの管理ロールが付与されていないことが前提です。</a:t>
            </a:r>
            <a:br>
              <a:rPr lang="en-US" altLang="ja-JP" dirty="0"/>
            </a:br>
            <a:r>
              <a:rPr lang="ja-JP" altLang="en-US" dirty="0">
                <a:solidFill>
                  <a:srgbClr val="FF0000"/>
                </a:solidFill>
              </a:rPr>
              <a:t>つまり、テナントやコースに関するなにかしらの権限を付与することなく、純粋に部下の進捗だけを開示する　というコンセプトの機能です。</a:t>
            </a:r>
            <a:br>
              <a:rPr lang="en-US" altLang="ja-JP" dirty="0"/>
            </a:br>
            <a:r>
              <a:rPr lang="en-US" altLang="ja-JP" dirty="0"/>
              <a:t>※</a:t>
            </a:r>
            <a:r>
              <a:rPr lang="ja-JP" altLang="en-US" dirty="0"/>
              <a:t>組織構造の情報は「コース内」に関与させることはできません。</a:t>
            </a:r>
          </a:p>
          <a:p>
            <a:pPr marL="0" indent="0">
              <a:lnSpc>
                <a:spcPct val="150000"/>
              </a:lnSpc>
              <a:buNone/>
            </a:pPr>
            <a:r>
              <a:rPr lang="ja-JP" altLang="en-US" dirty="0"/>
              <a:t>▼プログラム</a:t>
            </a:r>
            <a:r>
              <a:rPr lang="en-US" altLang="ja-JP" dirty="0"/>
              <a:t>(Programs)</a:t>
            </a:r>
          </a:p>
          <a:p>
            <a:pPr marL="457200" lvl="1" indent="0">
              <a:lnSpc>
                <a:spcPct val="150000"/>
              </a:lnSpc>
              <a:buNone/>
            </a:pPr>
            <a:r>
              <a:rPr lang="ja-JP" altLang="en-US" dirty="0"/>
              <a:t>複数コースを順番どおりに受講させたい際に、プログラムという機能を用います。</a:t>
            </a:r>
            <a:br>
              <a:rPr lang="en-US" altLang="ja-JP" dirty="0"/>
            </a:br>
            <a:r>
              <a:rPr lang="ja-JP" altLang="en-US" dirty="0"/>
              <a:t>複数コースをパッケージ化するイメージです。</a:t>
            </a:r>
            <a:br>
              <a:rPr lang="en-US" altLang="ja-JP" dirty="0"/>
            </a:br>
            <a:r>
              <a:rPr lang="ja-JP" altLang="en-US" dirty="0"/>
              <a:t>順番どおりにコースを受講するようにコントロールできる為、受講生の学習経路を確立させることができます。</a:t>
            </a:r>
          </a:p>
          <a:p>
            <a:pPr marL="0" indent="0">
              <a:lnSpc>
                <a:spcPct val="150000"/>
              </a:lnSpc>
              <a:buNone/>
            </a:pPr>
            <a:r>
              <a:rPr lang="ja-JP" altLang="en-US" dirty="0"/>
              <a:t>▼認定</a:t>
            </a:r>
            <a:r>
              <a:rPr lang="en-US" altLang="ja-JP" dirty="0"/>
              <a:t>(Certifications)</a:t>
            </a:r>
          </a:p>
          <a:p>
            <a:pPr marL="457200" lvl="1" indent="0">
              <a:lnSpc>
                <a:spcPct val="150000"/>
              </a:lnSpc>
              <a:buNone/>
            </a:pPr>
            <a:r>
              <a:rPr lang="ja-JP" altLang="en-US" dirty="0"/>
              <a:t>「認定」機能とは、運転免許証更新のようなイメージです。</a:t>
            </a:r>
            <a:br>
              <a:rPr lang="en-US" altLang="ja-JP" dirty="0"/>
            </a:br>
            <a:r>
              <a:rPr lang="ja-JP" altLang="en-US" dirty="0"/>
              <a:t>特定の「プログラム」を受講完了すると、一定期間認定を得ることができます。</a:t>
            </a:r>
            <a:br>
              <a:rPr lang="en-US" altLang="ja-JP" dirty="0"/>
            </a:br>
            <a:r>
              <a:rPr lang="ja-JP" altLang="en-US" dirty="0"/>
              <a:t>認定したという証明や有効期間を管理し、認定が切れる頃に、再度プログラムを受講させ、認定を更新させるようなトレーニングを提供したい際に使う機能です。</a:t>
            </a:r>
            <a:r>
              <a:rPr lang="en-US" altLang="ja-JP" dirty="0"/>
              <a:t>※</a:t>
            </a:r>
            <a:r>
              <a:rPr lang="ja-JP" altLang="en-US" dirty="0"/>
              <a:t>利用にはプログラムの構築が前提条件となります。</a:t>
            </a:r>
          </a:p>
          <a:p>
            <a:pPr marL="0" indent="0">
              <a:lnSpc>
                <a:spcPct val="150000"/>
              </a:lnSpc>
              <a:buNone/>
            </a:pPr>
            <a:r>
              <a:rPr lang="ja-JP" altLang="en-US" dirty="0"/>
              <a:t>▼ダイナミックルール</a:t>
            </a:r>
            <a:r>
              <a:rPr lang="en-US" altLang="ja-JP" dirty="0"/>
              <a:t>(Dynamic rules)</a:t>
            </a:r>
          </a:p>
          <a:p>
            <a:pPr marL="457200" lvl="1" indent="0">
              <a:lnSpc>
                <a:spcPct val="150000"/>
              </a:lnSpc>
              <a:buNone/>
            </a:pPr>
            <a:r>
              <a:rPr lang="ja-JP" altLang="en-US" dirty="0"/>
              <a:t>特定の条件が満たされたときに自動的に処理を行いたいアクションがある場合に用います。</a:t>
            </a:r>
            <a:br>
              <a:rPr lang="en-US" altLang="ja-JP" dirty="0"/>
            </a:br>
            <a:r>
              <a:rPr lang="ja-JP" altLang="en-US" dirty="0"/>
              <a:t>主に、一斉エンロールや一斉通知に使われます。</a:t>
            </a:r>
            <a:br>
              <a:rPr lang="en-US" altLang="ja-JP" dirty="0"/>
            </a:br>
            <a:r>
              <a:rPr lang="en-US" altLang="ja-JP" dirty="0"/>
              <a:t>※</a:t>
            </a:r>
            <a:r>
              <a:rPr lang="ja-JP" altLang="en-US" dirty="0"/>
              <a:t>条件の一部は組織構造やプログラムなど、</a:t>
            </a:r>
            <a:r>
              <a:rPr lang="en-US" altLang="ja-JP" dirty="0"/>
              <a:t>Moodle Workplace</a:t>
            </a:r>
            <a:r>
              <a:rPr lang="ja-JP" altLang="en-US" dirty="0"/>
              <a:t>固有機能の実装が前提になります。</a:t>
            </a:r>
          </a:p>
          <a:p>
            <a:pPr marL="0" indent="0">
              <a:lnSpc>
                <a:spcPct val="150000"/>
              </a:lnSpc>
              <a:buNone/>
            </a:pPr>
            <a:r>
              <a:rPr lang="ja-JP" altLang="en-US" dirty="0"/>
              <a:t>▼カスタムレポート</a:t>
            </a:r>
            <a:r>
              <a:rPr lang="en-US" altLang="ja-JP" dirty="0"/>
              <a:t>(Custom reports)</a:t>
            </a:r>
          </a:p>
          <a:p>
            <a:pPr marL="457200" lvl="1" indent="0">
              <a:lnSpc>
                <a:spcPct val="150000"/>
              </a:lnSpc>
              <a:buNone/>
            </a:pPr>
            <a:r>
              <a:rPr lang="en-US" altLang="ja-JP" dirty="0"/>
              <a:t>Moodle Workplace</a:t>
            </a:r>
            <a:r>
              <a:rPr lang="ja-JP" altLang="en-US" dirty="0"/>
              <a:t>の固有機能でしたが、</a:t>
            </a:r>
            <a:r>
              <a:rPr lang="en-US" altLang="ja-JP" dirty="0"/>
              <a:t>Moodle LMS4.0</a:t>
            </a:r>
            <a:r>
              <a:rPr lang="ja-JP" altLang="en-US" dirty="0"/>
              <a:t>以降マージされました。</a:t>
            </a:r>
            <a:br>
              <a:rPr lang="en-US" altLang="ja-JP" dirty="0"/>
            </a:br>
            <a:r>
              <a:rPr lang="ja-JP" altLang="en-US" dirty="0"/>
              <a:t>テナント内の様々なデータを集約したレポートデータを作成することができます。</a:t>
            </a:r>
            <a:br>
              <a:rPr lang="en-US" altLang="ja-JP" dirty="0"/>
            </a:br>
            <a:r>
              <a:rPr lang="ja-JP" altLang="en-US" dirty="0"/>
              <a:t>複数コースの完了状況の把握に便利です。</a:t>
            </a:r>
          </a:p>
        </p:txBody>
      </p:sp>
      <p:sp>
        <p:nvSpPr>
          <p:cNvPr id="4" name="テキスト ボックス 3">
            <a:extLst>
              <a:ext uri="{FF2B5EF4-FFF2-40B4-BE49-F238E27FC236}">
                <a16:creationId xmlns:a16="http://schemas.microsoft.com/office/drawing/2014/main" id="{33AB789B-2546-B8CD-B083-4B02B94663EA}"/>
              </a:ext>
            </a:extLst>
          </p:cNvPr>
          <p:cNvSpPr txBox="1"/>
          <p:nvPr/>
        </p:nvSpPr>
        <p:spPr>
          <a:xfrm>
            <a:off x="5236630" y="6669616"/>
            <a:ext cx="1718740" cy="253916"/>
          </a:xfrm>
          <a:prstGeom prst="rect">
            <a:avLst/>
          </a:prstGeom>
          <a:noFill/>
        </p:spPr>
        <p:txBody>
          <a:bodyPr wrap="none" rtlCol="0">
            <a:spAutoFit/>
          </a:bodyPr>
          <a:lstStyle/>
          <a:p>
            <a:r>
              <a:rPr kumimoji="1" lang="en-US" altLang="zh-TW" sz="1050" dirty="0">
                <a:solidFill>
                  <a:schemeClr val="bg1"/>
                </a:solidFill>
              </a:rPr>
              <a:t>MWP</a:t>
            </a:r>
            <a:r>
              <a:rPr kumimoji="1" lang="zh-TW" altLang="en-US" sz="1050" dirty="0">
                <a:solidFill>
                  <a:schemeClr val="bg1"/>
                </a:solidFill>
              </a:rPr>
              <a:t>概要（注意事項）</a:t>
            </a:r>
            <a:r>
              <a:rPr kumimoji="1" lang="en-US" altLang="zh-TW" sz="1050" dirty="0">
                <a:solidFill>
                  <a:schemeClr val="bg1"/>
                </a:solidFill>
              </a:rPr>
              <a:t>_2</a:t>
            </a:r>
            <a:endParaRPr kumimoji="1" lang="ja-JP" altLang="en-US" sz="1050" dirty="0">
              <a:solidFill>
                <a:schemeClr val="bg1"/>
              </a:solidFill>
            </a:endParaRPr>
          </a:p>
        </p:txBody>
      </p:sp>
      <p:sp>
        <p:nvSpPr>
          <p:cNvPr id="7" name="コンテンツ プレースホルダー 2">
            <a:extLst>
              <a:ext uri="{FF2B5EF4-FFF2-40B4-BE49-F238E27FC236}">
                <a16:creationId xmlns:a16="http://schemas.microsoft.com/office/drawing/2014/main" id="{7779DE43-F192-07AD-D176-E4A5C74EC75A}"/>
              </a:ext>
            </a:extLst>
          </p:cNvPr>
          <p:cNvSpPr txBox="1">
            <a:spLocks/>
          </p:cNvSpPr>
          <p:nvPr/>
        </p:nvSpPr>
        <p:spPr>
          <a:xfrm>
            <a:off x="230298" y="666862"/>
            <a:ext cx="11731403" cy="3206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en-US" altLang="ja-JP" dirty="0" err="1"/>
              <a:t>MoodleWorkPlace</a:t>
            </a:r>
            <a:r>
              <a:rPr lang="ja-JP" altLang="en-US" dirty="0"/>
              <a:t>は</a:t>
            </a:r>
            <a:r>
              <a:rPr lang="en-US" altLang="ja-JP" dirty="0"/>
              <a:t>Moodle</a:t>
            </a:r>
            <a:r>
              <a:rPr lang="ja-JP" altLang="en-US" dirty="0"/>
              <a:t>の機能に企業向けの管理機能を拡張した</a:t>
            </a:r>
            <a:r>
              <a:rPr lang="en-US" altLang="ja-JP" dirty="0"/>
              <a:t>LMS</a:t>
            </a:r>
            <a:r>
              <a:rPr lang="ja-JP" altLang="en-US" dirty="0"/>
              <a:t>です。</a:t>
            </a:r>
          </a:p>
        </p:txBody>
      </p:sp>
      <p:sp>
        <p:nvSpPr>
          <p:cNvPr id="8" name="正方形/長方形 7">
            <a:extLst>
              <a:ext uri="{FF2B5EF4-FFF2-40B4-BE49-F238E27FC236}">
                <a16:creationId xmlns:a16="http://schemas.microsoft.com/office/drawing/2014/main" id="{06098D84-82EE-D90D-FD96-3C2857C7AD08}"/>
              </a:ext>
            </a:extLst>
          </p:cNvPr>
          <p:cNvSpPr/>
          <p:nvPr/>
        </p:nvSpPr>
        <p:spPr>
          <a:xfrm>
            <a:off x="-1" y="979955"/>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F2B97567-C85D-A0E8-B8F1-D72F78C32832}"/>
              </a:ext>
            </a:extLst>
          </p:cNvPr>
          <p:cNvCxnSpPr>
            <a:cxnSpLocks/>
          </p:cNvCxnSpPr>
          <p:nvPr/>
        </p:nvCxnSpPr>
        <p:spPr>
          <a:xfrm>
            <a:off x="156000" y="3695438"/>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5" name="直線コネクタ 4">
            <a:extLst>
              <a:ext uri="{FF2B5EF4-FFF2-40B4-BE49-F238E27FC236}">
                <a16:creationId xmlns:a16="http://schemas.microsoft.com/office/drawing/2014/main" id="{2F3E3D55-8178-F90F-B9E3-6BC08229AF05}"/>
              </a:ext>
            </a:extLst>
          </p:cNvPr>
          <p:cNvCxnSpPr>
            <a:cxnSpLocks/>
          </p:cNvCxnSpPr>
          <p:nvPr/>
        </p:nvCxnSpPr>
        <p:spPr>
          <a:xfrm>
            <a:off x="156000" y="2859189"/>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69C01EC3-14D2-9152-1079-06EAF78BD813}"/>
              </a:ext>
            </a:extLst>
          </p:cNvPr>
          <p:cNvCxnSpPr>
            <a:cxnSpLocks/>
          </p:cNvCxnSpPr>
          <p:nvPr/>
        </p:nvCxnSpPr>
        <p:spPr>
          <a:xfrm>
            <a:off x="156000" y="4672361"/>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F0FB2457-11E2-3ACF-9982-3E2D49573399}"/>
              </a:ext>
            </a:extLst>
          </p:cNvPr>
          <p:cNvCxnSpPr>
            <a:cxnSpLocks/>
          </p:cNvCxnSpPr>
          <p:nvPr/>
        </p:nvCxnSpPr>
        <p:spPr>
          <a:xfrm>
            <a:off x="156000" y="5485161"/>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11" name="図 10">
            <a:extLst>
              <a:ext uri="{FF2B5EF4-FFF2-40B4-BE49-F238E27FC236}">
                <a16:creationId xmlns:a16="http://schemas.microsoft.com/office/drawing/2014/main" id="{92493566-01CD-BE21-8B6E-6B30CC9B56C4}"/>
              </a:ext>
            </a:extLst>
          </p:cNvPr>
          <p:cNvPicPr>
            <a:picLocks noChangeAspect="1"/>
          </p:cNvPicPr>
          <p:nvPr/>
        </p:nvPicPr>
        <p:blipFill>
          <a:blip r:embed="rId3">
            <a:extLst>
              <a:ext uri="{28A0092B-C50C-407E-A947-70E740481C1C}">
                <a14:useLocalDpi xmlns:a14="http://schemas.microsoft.com/office/drawing/2010/main" val="0"/>
              </a:ext>
            </a:extLst>
          </a:blip>
          <a:srcRect t="16803" b="18771"/>
          <a:stretch/>
        </p:blipFill>
        <p:spPr>
          <a:xfrm>
            <a:off x="6338050" y="1106314"/>
            <a:ext cx="5619869" cy="1673067"/>
          </a:xfrm>
          <a:prstGeom prst="rect">
            <a:avLst/>
          </a:prstGeom>
        </p:spPr>
      </p:pic>
      <p:pic>
        <p:nvPicPr>
          <p:cNvPr id="13" name="図 12">
            <a:extLst>
              <a:ext uri="{FF2B5EF4-FFF2-40B4-BE49-F238E27FC236}">
                <a16:creationId xmlns:a16="http://schemas.microsoft.com/office/drawing/2014/main" id="{BA4C1039-795D-3ADA-9864-588A26437FA0}"/>
              </a:ext>
            </a:extLst>
          </p:cNvPr>
          <p:cNvPicPr>
            <a:picLocks noChangeAspect="1"/>
          </p:cNvPicPr>
          <p:nvPr/>
        </p:nvPicPr>
        <p:blipFill>
          <a:blip r:embed="rId4">
            <a:extLst>
              <a:ext uri="{28A0092B-C50C-407E-A947-70E740481C1C}">
                <a14:useLocalDpi xmlns:a14="http://schemas.microsoft.com/office/drawing/2010/main" val="0"/>
              </a:ext>
            </a:extLst>
          </a:blip>
          <a:srcRect t="5264" b="13732"/>
          <a:stretch/>
        </p:blipFill>
        <p:spPr>
          <a:xfrm>
            <a:off x="6334264" y="2891723"/>
            <a:ext cx="2735540" cy="787112"/>
          </a:xfrm>
          <a:prstGeom prst="rect">
            <a:avLst/>
          </a:prstGeom>
        </p:spPr>
      </p:pic>
      <p:pic>
        <p:nvPicPr>
          <p:cNvPr id="18" name="図 17">
            <a:extLst>
              <a:ext uri="{FF2B5EF4-FFF2-40B4-BE49-F238E27FC236}">
                <a16:creationId xmlns:a16="http://schemas.microsoft.com/office/drawing/2014/main" id="{8C59E08A-ADA3-7C32-6D70-77978A644D8F}"/>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1044" t="6115" r="4268" b="38366"/>
          <a:stretch/>
        </p:blipFill>
        <p:spPr>
          <a:xfrm>
            <a:off x="6334265" y="4691154"/>
            <a:ext cx="5619869" cy="781449"/>
          </a:xfrm>
          <a:prstGeom prst="rect">
            <a:avLst/>
          </a:prstGeom>
        </p:spPr>
      </p:pic>
      <p:pic>
        <p:nvPicPr>
          <p:cNvPr id="20" name="図 19">
            <a:extLst>
              <a:ext uri="{FF2B5EF4-FFF2-40B4-BE49-F238E27FC236}">
                <a16:creationId xmlns:a16="http://schemas.microsoft.com/office/drawing/2014/main" id="{AB519404-19F1-FA29-E19D-55EE29564CD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34264" y="3745360"/>
            <a:ext cx="5619869" cy="833025"/>
          </a:xfrm>
          <a:prstGeom prst="rect">
            <a:avLst/>
          </a:prstGeom>
        </p:spPr>
      </p:pic>
      <p:pic>
        <p:nvPicPr>
          <p:cNvPr id="24" name="図 23">
            <a:extLst>
              <a:ext uri="{FF2B5EF4-FFF2-40B4-BE49-F238E27FC236}">
                <a16:creationId xmlns:a16="http://schemas.microsoft.com/office/drawing/2014/main" id="{9598FDF7-73E8-8E5E-7C21-8B29538A59D4}"/>
              </a:ext>
            </a:extLst>
          </p:cNvPr>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b="16470"/>
          <a:stretch/>
        </p:blipFill>
        <p:spPr>
          <a:xfrm>
            <a:off x="6334264" y="5555306"/>
            <a:ext cx="5744516" cy="944547"/>
          </a:xfrm>
          <a:prstGeom prst="rect">
            <a:avLst/>
          </a:prstGeom>
        </p:spPr>
      </p:pic>
    </p:spTree>
    <p:extLst>
      <p:ext uri="{BB962C8B-B14F-4D97-AF65-F5344CB8AC3E}">
        <p14:creationId xmlns:p14="http://schemas.microsoft.com/office/powerpoint/2010/main" val="1858366916"/>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1805</TotalTime>
  <Words>682</Words>
  <Application>Microsoft Office PowerPoint</Application>
  <PresentationFormat>ワイド画面</PresentationFormat>
  <Paragraphs>28</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Times New Roman</vt:lpstr>
      <vt:lpstr>Wingdings</vt:lpstr>
      <vt:lpstr>Wingdings 2</vt:lpstr>
      <vt:lpstr>HDOfficeLightV0</vt:lpstr>
      <vt:lpstr>MWP概要（注意事項）</vt:lpstr>
      <vt:lpstr>MWP概要（注意事項）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44</cp:revision>
  <dcterms:created xsi:type="dcterms:W3CDTF">2024-07-23T04:09:56Z</dcterms:created>
  <dcterms:modified xsi:type="dcterms:W3CDTF">2025-01-23T01:43:35Z</dcterms:modified>
</cp:coreProperties>
</file>