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pic>
        <p:nvPicPr>
          <p:cNvPr id="34" name="図 33">
            <a:extLst>
              <a:ext uri="{FF2B5EF4-FFF2-40B4-BE49-F238E27FC236}">
                <a16:creationId xmlns:a16="http://schemas.microsoft.com/office/drawing/2014/main" id="{BDAC729C-AB92-F221-E18B-C1D55932F7EE}"/>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8724"/>
          <a:stretch/>
        </p:blipFill>
        <p:spPr>
          <a:xfrm>
            <a:off x="6213235" y="5202982"/>
            <a:ext cx="5437745" cy="1462884"/>
          </a:xfrm>
          <a:prstGeom prst="rect">
            <a:avLst/>
          </a:prstGeom>
        </p:spPr>
      </p:pic>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問題バンク</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271010"/>
            <a:ext cx="5865701" cy="5398601"/>
          </a:xfrm>
        </p:spPr>
        <p:txBody>
          <a:bodyPr>
            <a:normAutofit/>
          </a:bodyPr>
          <a:lstStyle/>
          <a:p>
            <a:pPr marL="0" indent="0">
              <a:buNone/>
            </a:pPr>
            <a:r>
              <a:rPr lang="en-US" altLang="ja-JP" dirty="0"/>
              <a:t>【</a:t>
            </a:r>
            <a:r>
              <a:rPr lang="ja-JP" altLang="en-US" dirty="0"/>
              <a:t>問題バンクの概念</a:t>
            </a:r>
            <a:r>
              <a:rPr lang="en-US" altLang="ja-JP" dirty="0"/>
              <a:t>】</a:t>
            </a:r>
            <a:endParaRPr lang="ja-JP" altLang="en-US" dirty="0"/>
          </a:p>
          <a:p>
            <a:pPr marL="0" indent="0">
              <a:buNone/>
            </a:pPr>
            <a:r>
              <a:rPr lang="ja-JP" altLang="en-US" dirty="0"/>
              <a:t>作成した問題は、デフォルト設定の場合、コース内の「問題バンク」という領域にカテゴリが作成され、自動的に蓄積されます。</a:t>
            </a:r>
            <a:br>
              <a:rPr lang="en-US" altLang="ja-JP" dirty="0"/>
            </a:br>
            <a:r>
              <a:rPr lang="ja-JP" altLang="en-US" dirty="0"/>
              <a:t>そのため、一度作成した問題は、コース内の複数の小テストに活用することができます。</a:t>
            </a:r>
            <a:br>
              <a:rPr lang="en-US" altLang="ja-JP" dirty="0"/>
            </a:br>
            <a:r>
              <a:rPr lang="ja-JP" altLang="en-US" dirty="0"/>
              <a:t>しかし、コースをまたいだ問題の活用は出来ません。</a:t>
            </a:r>
            <a:endParaRPr lang="en-US" altLang="ja-JP" dirty="0"/>
          </a:p>
          <a:p>
            <a:pPr marL="0" indent="0">
              <a:buNone/>
            </a:pPr>
            <a:r>
              <a:rPr lang="ja-JP" altLang="en-US" dirty="0"/>
              <a:t>これが</a:t>
            </a:r>
            <a:r>
              <a:rPr lang="en-US" altLang="ja-JP" dirty="0"/>
              <a:t>Moodle</a:t>
            </a:r>
            <a:r>
              <a:rPr lang="ja-JP" altLang="en-US" dirty="0"/>
              <a:t>における問題バンクの基本概念です。</a:t>
            </a:r>
          </a:p>
          <a:p>
            <a:pPr marL="0" indent="0">
              <a:buNone/>
            </a:pPr>
            <a:endParaRPr lang="en-US" altLang="ja-JP" dirty="0"/>
          </a:p>
          <a:p>
            <a:pPr marL="0" indent="0">
              <a:buNone/>
            </a:pPr>
            <a:r>
              <a:rPr lang="en-US" altLang="ja-JP" dirty="0"/>
              <a:t>【</a:t>
            </a:r>
            <a:r>
              <a:rPr lang="ja-JP" altLang="en-US" dirty="0"/>
              <a:t>問題バンクと小テストの関係性</a:t>
            </a:r>
            <a:r>
              <a:rPr lang="en-US" altLang="ja-JP" dirty="0"/>
              <a:t>】</a:t>
            </a:r>
            <a:endParaRPr lang="ja-JP" altLang="en-US" dirty="0"/>
          </a:p>
          <a:p>
            <a:pPr marL="0" indent="0">
              <a:buNone/>
            </a:pPr>
            <a:r>
              <a:rPr lang="en-US" altLang="ja-JP" dirty="0"/>
              <a:t>Moodle</a:t>
            </a:r>
            <a:r>
              <a:rPr lang="ja-JP" altLang="en-US" dirty="0"/>
              <a:t>の小テスト機能は、まず「枠組み」を作成し、枠組みに問題をセットします。</a:t>
            </a:r>
          </a:p>
          <a:p>
            <a:pPr marL="0" indent="0">
              <a:buNone/>
            </a:pPr>
            <a:r>
              <a:rPr lang="ja-JP" altLang="en-US" dirty="0"/>
              <a:t>つまり、小テスト（枠組み）に配置した問題は実体ではなく、問題バンクの問題を参照している形になるという点に注意が必要です。</a:t>
            </a:r>
          </a:p>
          <a:p>
            <a:pPr marL="0" indent="0">
              <a:buNone/>
            </a:pPr>
            <a:r>
              <a:rPr lang="ja-JP" altLang="en-US" dirty="0"/>
              <a:t>そのため、問題バンクの問題を修正した場合、セット先の小テストは修正後のデータが参照されます。</a:t>
            </a:r>
          </a:p>
          <a:p>
            <a:pPr marL="0" indent="0">
              <a:buNone/>
            </a:pPr>
            <a:r>
              <a:rPr lang="ja-JP" altLang="en-US" dirty="0"/>
              <a:t>このことから、小テスト稼働後に修正を行うと、受験者によって問題の相違が生じる可能性が懸念されます。</a:t>
            </a:r>
          </a:p>
          <a:p>
            <a:pPr marL="0" indent="0">
              <a:buNone/>
            </a:pPr>
            <a:r>
              <a:rPr lang="ja-JP" altLang="en-US" dirty="0"/>
              <a:t>従って、稼働後の小テストの編集は非推奨です。</a:t>
            </a:r>
          </a:p>
          <a:p>
            <a:pPr marL="0" indent="0">
              <a:buNone/>
            </a:pPr>
            <a:r>
              <a:rPr lang="ja-JP" altLang="en-US" dirty="0"/>
              <a:t>なお、学生がどの段階での問題を受験したかは、「受験結果」から確認することができます。</a:t>
            </a:r>
          </a:p>
          <a:p>
            <a:pPr marL="0" indent="0">
              <a:buNone/>
            </a:pPr>
            <a:r>
              <a:rPr lang="en-US" altLang="ja-JP" dirty="0"/>
              <a:t>【</a:t>
            </a:r>
            <a:r>
              <a:rPr lang="ja-JP" altLang="en-US" dirty="0"/>
              <a:t>参考</a:t>
            </a:r>
            <a:r>
              <a:rPr lang="en-US" altLang="ja-JP" dirty="0"/>
              <a:t>】</a:t>
            </a:r>
            <a:endParaRPr lang="ja-JP" altLang="en-US" dirty="0"/>
          </a:p>
          <a:p>
            <a:pPr marL="0" indent="0">
              <a:buNone/>
            </a:pPr>
            <a:r>
              <a:rPr lang="ja-JP" altLang="en-US" dirty="0"/>
              <a:t>他コースでも同じ問題を活用したい場合は、問題の作成時に、コースよりも権限の高い位置の問題バンクに問題を格納する必要があります。（コースカテゴリ配下</a:t>
            </a:r>
            <a:r>
              <a:rPr lang="en-US" altLang="ja-JP" dirty="0"/>
              <a:t>/</a:t>
            </a:r>
            <a:r>
              <a:rPr lang="ja-JP" altLang="en-US" dirty="0"/>
              <a:t>サイト配下）</a:t>
            </a:r>
          </a:p>
          <a:p>
            <a:pPr marL="0" indent="0">
              <a:buNone/>
            </a:pPr>
            <a:r>
              <a:rPr lang="ja-JP" altLang="en-US" dirty="0"/>
              <a:t>この場合、教師権限では問題の作成や小テストへのセットをすることが出来ず、管理者がコースを作成することになります。</a:t>
            </a:r>
          </a:p>
          <a:p>
            <a:pPr marL="0" indent="0">
              <a:buNone/>
            </a:pPr>
            <a:r>
              <a:rPr lang="ja-JP" altLang="en-US" dirty="0"/>
              <a:t>また、ミスオペレーションからの情報流出の危険性もあるため、運用には深い知識が必要です。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667037" y="6669616"/>
            <a:ext cx="857927" cy="253916"/>
          </a:xfrm>
          <a:prstGeom prst="rect">
            <a:avLst/>
          </a:prstGeom>
          <a:noFill/>
        </p:spPr>
        <p:txBody>
          <a:bodyPr wrap="none" rtlCol="0">
            <a:spAutoFit/>
          </a:bodyPr>
          <a:lstStyle/>
          <a:p>
            <a:r>
              <a:rPr kumimoji="1" lang="ja-JP" altLang="en-US" sz="1050" dirty="0">
                <a:solidFill>
                  <a:schemeClr val="bg1"/>
                </a:solidFill>
              </a:rPr>
              <a:t>問題バンク</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作成した問題は「問題バンク」という仕組みで管理します。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940888"/>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43BB0C8D-87FE-9F1A-C253-023E2F898F34}"/>
              </a:ext>
            </a:extLst>
          </p:cNvPr>
          <p:cNvCxnSpPr>
            <a:cxnSpLocks/>
          </p:cNvCxnSpPr>
          <p:nvPr/>
        </p:nvCxnSpPr>
        <p:spPr>
          <a:xfrm>
            <a:off x="156000" y="2595098"/>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769D4007-70CD-3CEB-1519-38647FD8E389}"/>
              </a:ext>
            </a:extLst>
          </p:cNvPr>
          <p:cNvCxnSpPr>
            <a:cxnSpLocks/>
          </p:cNvCxnSpPr>
          <p:nvPr/>
        </p:nvCxnSpPr>
        <p:spPr>
          <a:xfrm>
            <a:off x="156000" y="5080379"/>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1B99A6CA-62AC-0A44-91F1-1A4D5D942AB1}"/>
              </a:ext>
            </a:extLst>
          </p:cNvPr>
          <p:cNvPicPr>
            <a:picLocks noChangeAspect="1"/>
          </p:cNvPicPr>
          <p:nvPr/>
        </p:nvPicPr>
        <p:blipFill>
          <a:blip r:embed="rId4">
            <a:extLst>
              <a:ext uri="{28A0092B-C50C-407E-A947-70E740481C1C}">
                <a14:useLocalDpi xmlns:a14="http://schemas.microsoft.com/office/drawing/2010/main" val="0"/>
              </a:ext>
            </a:extLst>
          </a:blip>
          <a:srcRect l="26163" t="33333"/>
          <a:stretch/>
        </p:blipFill>
        <p:spPr>
          <a:xfrm>
            <a:off x="6213234" y="1085404"/>
            <a:ext cx="4937244" cy="1478862"/>
          </a:xfrm>
          <a:prstGeom prst="rect">
            <a:avLst/>
          </a:prstGeom>
        </p:spPr>
      </p:pic>
      <p:sp>
        <p:nvSpPr>
          <p:cNvPr id="21" name="正方形/長方形 20">
            <a:extLst>
              <a:ext uri="{FF2B5EF4-FFF2-40B4-BE49-F238E27FC236}">
                <a16:creationId xmlns:a16="http://schemas.microsoft.com/office/drawing/2014/main" id="{EFF051B7-63E8-C86F-F4EF-1EBEC468D003}"/>
              </a:ext>
            </a:extLst>
          </p:cNvPr>
          <p:cNvSpPr/>
          <p:nvPr/>
        </p:nvSpPr>
        <p:spPr>
          <a:xfrm>
            <a:off x="6414962" y="2034397"/>
            <a:ext cx="2704653" cy="48575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AA8DDF63-174F-7FD7-A0EB-C69DEDA2BCB4}"/>
              </a:ext>
            </a:extLst>
          </p:cNvPr>
          <p:cNvPicPr>
            <a:picLocks noChangeAspect="1"/>
          </p:cNvPicPr>
          <p:nvPr/>
        </p:nvPicPr>
        <p:blipFill>
          <a:blip r:embed="rId5">
            <a:extLst>
              <a:ext uri="{28A0092B-C50C-407E-A947-70E740481C1C}">
                <a14:useLocalDpi xmlns:a14="http://schemas.microsoft.com/office/drawing/2010/main" val="0"/>
              </a:ext>
            </a:extLst>
          </a:blip>
          <a:srcRect r="64902"/>
          <a:stretch/>
        </p:blipFill>
        <p:spPr>
          <a:xfrm>
            <a:off x="6170299" y="2706789"/>
            <a:ext cx="2676922" cy="2232533"/>
          </a:xfrm>
          <a:prstGeom prst="rect">
            <a:avLst/>
          </a:prstGeom>
        </p:spPr>
      </p:pic>
      <p:pic>
        <p:nvPicPr>
          <p:cNvPr id="25" name="図 24">
            <a:extLst>
              <a:ext uri="{FF2B5EF4-FFF2-40B4-BE49-F238E27FC236}">
                <a16:creationId xmlns:a16="http://schemas.microsoft.com/office/drawing/2014/main" id="{CDF8CFBA-8F84-9335-EFEE-CDDCA981CA0B}"/>
              </a:ext>
            </a:extLst>
          </p:cNvPr>
          <p:cNvPicPr>
            <a:picLocks noChangeAspect="1"/>
          </p:cNvPicPr>
          <p:nvPr/>
        </p:nvPicPr>
        <p:blipFill>
          <a:blip r:embed="rId6">
            <a:extLst>
              <a:ext uri="{28A0092B-C50C-407E-A947-70E740481C1C}">
                <a14:useLocalDpi xmlns:a14="http://schemas.microsoft.com/office/drawing/2010/main" val="0"/>
              </a:ext>
            </a:extLst>
          </a:blip>
          <a:srcRect r="66092"/>
          <a:stretch/>
        </p:blipFill>
        <p:spPr>
          <a:xfrm>
            <a:off x="8921520" y="2723046"/>
            <a:ext cx="3040181" cy="2216274"/>
          </a:xfrm>
          <a:prstGeom prst="rect">
            <a:avLst/>
          </a:prstGeom>
        </p:spPr>
      </p:pic>
      <p:sp>
        <p:nvSpPr>
          <p:cNvPr id="26" name="正方形/長方形 25">
            <a:extLst>
              <a:ext uri="{FF2B5EF4-FFF2-40B4-BE49-F238E27FC236}">
                <a16:creationId xmlns:a16="http://schemas.microsoft.com/office/drawing/2014/main" id="{99ED794A-E591-6D4D-2B21-17C781C2B36A}"/>
              </a:ext>
            </a:extLst>
          </p:cNvPr>
          <p:cNvSpPr/>
          <p:nvPr/>
        </p:nvSpPr>
        <p:spPr>
          <a:xfrm>
            <a:off x="6213235" y="4697044"/>
            <a:ext cx="593965" cy="24227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1DD3A625-A11E-43B3-5D43-4DDE276CE5BA}"/>
              </a:ext>
            </a:extLst>
          </p:cNvPr>
          <p:cNvSpPr/>
          <p:nvPr/>
        </p:nvSpPr>
        <p:spPr>
          <a:xfrm>
            <a:off x="8921520" y="4697044"/>
            <a:ext cx="593965" cy="24227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1B0E7801-FB1E-3795-7C92-8D89D96AC838}"/>
              </a:ext>
            </a:extLst>
          </p:cNvPr>
          <p:cNvSpPr/>
          <p:nvPr/>
        </p:nvSpPr>
        <p:spPr>
          <a:xfrm>
            <a:off x="6752494" y="2927167"/>
            <a:ext cx="450311" cy="14849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AA24D131-654F-824A-E91A-AADA39109868}"/>
              </a:ext>
            </a:extLst>
          </p:cNvPr>
          <p:cNvSpPr/>
          <p:nvPr/>
        </p:nvSpPr>
        <p:spPr>
          <a:xfrm>
            <a:off x="9478909" y="2927167"/>
            <a:ext cx="450311" cy="14849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554F0D78-9C78-BFC6-F1C9-8EF5E54BBDEC}"/>
              </a:ext>
            </a:extLst>
          </p:cNvPr>
          <p:cNvSpPr/>
          <p:nvPr/>
        </p:nvSpPr>
        <p:spPr>
          <a:xfrm>
            <a:off x="6341302" y="5221437"/>
            <a:ext cx="2223578" cy="21162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14B47735-44B6-DC57-6F2E-01529E263DBD}"/>
              </a:ext>
            </a:extLst>
          </p:cNvPr>
          <p:cNvSpPr/>
          <p:nvPr/>
        </p:nvSpPr>
        <p:spPr>
          <a:xfrm>
            <a:off x="6341302" y="6047227"/>
            <a:ext cx="1575683" cy="21162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1391</TotalTime>
  <Words>351</Words>
  <Application>Microsoft Office PowerPoint</Application>
  <PresentationFormat>ワイド画面</PresentationFormat>
  <Paragraphs>19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問題バンク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30</cp:revision>
  <dcterms:created xsi:type="dcterms:W3CDTF">2024-07-23T04:09:56Z</dcterms:created>
  <dcterms:modified xsi:type="dcterms:W3CDTF">2025-01-23T02:25:11Z</dcterms:modified>
</cp:coreProperties>
</file>