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lang="ja-JP" altLang="en-US" dirty="0"/>
              <a:t>多肢選択問題（単一回答）の作成</a:t>
            </a:r>
            <a:endParaRPr kumimoji="1" lang="ja-JP" altLang="en-US" dirty="0"/>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301492"/>
            <a:ext cx="5865701" cy="5352539"/>
          </a:xfrm>
        </p:spPr>
        <p:txBody>
          <a:bodyPr>
            <a:normAutofit/>
          </a:bodyPr>
          <a:lstStyle/>
          <a:p>
            <a:pPr>
              <a:buFont typeface="+mj-lt"/>
              <a:buAutoNum type="arabicPeriod"/>
            </a:pPr>
            <a:r>
              <a:rPr lang="ja-JP" altLang="en-US" dirty="0"/>
              <a:t>「問題を追加する」をクリックします。</a:t>
            </a:r>
            <a:br>
              <a:rPr lang="en-US" altLang="ja-JP" dirty="0"/>
            </a:br>
            <a:r>
              <a:rPr lang="ja-JP" altLang="en-US" dirty="0"/>
              <a:t>ボタンが出てこない場合は「問題」タブに切り替えて次の手順に進みます。</a:t>
            </a:r>
          </a:p>
          <a:p>
            <a:pPr>
              <a:buFont typeface="+mj-lt"/>
              <a:buAutoNum type="arabicPeriod"/>
            </a:pPr>
            <a:r>
              <a:rPr lang="ja-JP" altLang="en-US" dirty="0"/>
              <a:t>「追加」から「新しい問題」を選択し、「追加する問題タイプを選択する」から「多肢選択問題」を選択します。</a:t>
            </a:r>
            <a:br>
              <a:rPr lang="en-US" altLang="ja-JP" dirty="0"/>
            </a:br>
            <a:br>
              <a:rPr lang="en-US" altLang="ja-JP" dirty="0"/>
            </a:br>
            <a:r>
              <a:rPr lang="ja-JP" altLang="en-US" dirty="0"/>
              <a:t>問題タイプを選択すると、右側に対応する説明文が表示されます。</a:t>
            </a:r>
            <a:br>
              <a:rPr lang="en-US" altLang="ja-JP" dirty="0"/>
            </a:br>
            <a:r>
              <a:rPr lang="ja-JP" altLang="en-US" dirty="0"/>
              <a:t>作業時に困った場合は参考にしましょう。</a:t>
            </a:r>
            <a:endParaRPr lang="en-US" altLang="ja-JP" dirty="0"/>
          </a:p>
          <a:p>
            <a:pPr>
              <a:buFont typeface="+mj-lt"/>
              <a:buAutoNum type="arabicPeriod"/>
            </a:pPr>
            <a:r>
              <a:rPr lang="ja-JP" altLang="en-US" dirty="0"/>
              <a:t>「追加」をクリックします。</a:t>
            </a:r>
          </a:p>
          <a:p>
            <a:pPr>
              <a:buFont typeface="+mj-lt"/>
              <a:buAutoNum type="arabicPeriod"/>
            </a:pPr>
            <a:r>
              <a:rPr lang="ja-JP" altLang="en-US" dirty="0"/>
              <a:t>問題識別のための「問題名」を入力します。</a:t>
            </a:r>
            <a:br>
              <a:rPr lang="en-US" altLang="ja-JP" dirty="0"/>
            </a:br>
            <a:r>
              <a:rPr lang="ja-JP" altLang="en-US" dirty="0"/>
              <a:t>問題名は受講生には表示されない管理</a:t>
            </a:r>
            <a:r>
              <a:rPr lang="en-US" altLang="ja-JP" dirty="0"/>
              <a:t>ID</a:t>
            </a:r>
            <a:r>
              <a:rPr lang="ja-JP" altLang="en-US" dirty="0"/>
              <a:t>です。</a:t>
            </a:r>
            <a:br>
              <a:rPr lang="en-US" altLang="ja-JP" dirty="0"/>
            </a:br>
            <a:r>
              <a:rPr lang="ja-JP" altLang="en-US" dirty="0"/>
              <a:t>問題内容が一目でわかるような名前にしておくことをおすすめします。</a:t>
            </a:r>
            <a:endParaRPr lang="en-US" altLang="ja-JP" dirty="0"/>
          </a:p>
          <a:p>
            <a:pPr>
              <a:buFont typeface="+mj-lt"/>
              <a:buAutoNum type="arabicPeriod"/>
            </a:pPr>
            <a:r>
              <a:rPr lang="ja-JP" altLang="en-US" dirty="0"/>
              <a:t>「問題テキスト」に問題文を入力します。 </a:t>
            </a:r>
            <a:endParaRPr lang="en-US" altLang="ja-JP" dirty="0"/>
          </a:p>
          <a:p>
            <a:pPr>
              <a:buFont typeface="+mj-lt"/>
              <a:buAutoNum type="arabicPeriod"/>
            </a:pPr>
            <a:r>
              <a:rPr lang="ja-JP" altLang="en-US" dirty="0"/>
              <a:t>デフォルト評点は汎用性を考慮した場合、</a:t>
            </a:r>
            <a:r>
              <a:rPr lang="en-US" altLang="ja-JP" dirty="0"/>
              <a:t>1</a:t>
            </a:r>
            <a:r>
              <a:rPr lang="ja-JP" altLang="en-US" dirty="0"/>
              <a:t>のままがおすすめです。</a:t>
            </a:r>
            <a:br>
              <a:rPr lang="en-US" altLang="ja-JP" dirty="0"/>
            </a:br>
            <a:r>
              <a:rPr lang="ja-JP" altLang="en-US" dirty="0"/>
              <a:t>評点は枠組みに問題をセットする際に調整することができます。</a:t>
            </a:r>
          </a:p>
          <a:p>
            <a:pPr>
              <a:buFont typeface="+mj-lt"/>
              <a:buAutoNum type="arabicPeriod"/>
            </a:pPr>
            <a:r>
              <a:rPr lang="ja-JP" altLang="en-US" dirty="0"/>
              <a:t>「単一解答のみ」を選択します。</a:t>
            </a:r>
            <a:br>
              <a:rPr lang="en-US" altLang="ja-JP" dirty="0"/>
            </a:br>
            <a:r>
              <a:rPr lang="ja-JP" altLang="en-US" dirty="0"/>
              <a:t>受験のたびに選択肢の順番を入れ替えたい場合は、「選択肢をシャッフルしますか？」にチェックを入れます。</a:t>
            </a:r>
            <a:br>
              <a:rPr lang="en-US" altLang="ja-JP" dirty="0"/>
            </a:br>
            <a:r>
              <a:rPr lang="ja-JP" altLang="en-US" dirty="0"/>
              <a:t>選択肢の前に番号をつけることも可能です。 </a:t>
            </a:r>
          </a:p>
          <a:p>
            <a:pPr>
              <a:buFont typeface="+mj-lt"/>
              <a:buAutoNum type="arabicPeriod"/>
            </a:pPr>
            <a:r>
              <a:rPr lang="ja-JP" altLang="en-US" dirty="0"/>
              <a:t>選択肢を入力します。</a:t>
            </a:r>
            <a:br>
              <a:rPr lang="en-US" altLang="ja-JP" dirty="0"/>
            </a:br>
            <a:r>
              <a:rPr lang="ja-JP" altLang="en-US" dirty="0"/>
              <a:t>正解の場合は、評点を「</a:t>
            </a:r>
            <a:r>
              <a:rPr lang="en-US" altLang="ja-JP" dirty="0"/>
              <a:t>100%</a:t>
            </a:r>
            <a:r>
              <a:rPr lang="ja-JP" altLang="en-US" dirty="0"/>
              <a:t>」、不正解の場合は「なし」にします。</a:t>
            </a:r>
            <a:br>
              <a:rPr lang="en-US" altLang="ja-JP" dirty="0"/>
            </a:br>
            <a:br>
              <a:rPr lang="en-US" altLang="ja-JP" dirty="0"/>
            </a:br>
            <a:r>
              <a:rPr lang="ja-JP" altLang="en-US" dirty="0"/>
              <a:t>汎用性を考慮した場合、選択肢に番号付けを入力しない方がおすすめです。</a:t>
            </a:r>
            <a:br>
              <a:rPr lang="en-US" altLang="ja-JP" dirty="0"/>
            </a:br>
            <a:r>
              <a:rPr lang="ja-JP" altLang="en-US" dirty="0"/>
              <a:t>番号付けは「選択肢に番号付けしますか</a:t>
            </a:r>
            <a:r>
              <a:rPr lang="en-US" altLang="ja-JP" dirty="0"/>
              <a:t>?</a:t>
            </a:r>
            <a:r>
              <a:rPr lang="ja-JP" altLang="en-US" dirty="0"/>
              <a:t>」の機能を活用しましょう。</a:t>
            </a:r>
            <a:br>
              <a:rPr lang="en-US" altLang="ja-JP" dirty="0"/>
            </a:br>
            <a:endParaRPr lang="ja-JP" altLang="en-US" dirty="0"/>
          </a:p>
          <a:p>
            <a:pPr>
              <a:buFont typeface="+mj-lt"/>
              <a:buAutoNum type="arabicPeriod"/>
            </a:pPr>
            <a:r>
              <a:rPr lang="ja-JP" altLang="en-US" dirty="0"/>
              <a:t> 「変更を保存する」をクリックします。</a:t>
            </a:r>
          </a:p>
          <a:p>
            <a:pPr>
              <a:buFont typeface="+mj-lt"/>
              <a:buAutoNum type="arabicPeriod"/>
            </a:pPr>
            <a:r>
              <a:rPr lang="ja-JP" altLang="en-US" dirty="0"/>
              <a:t>問題が作成されたと同時に、先ほど設定した小テスト（枠組み）に問題が追加されます。また、作成した問題は、「問題バンク」に自動的に保管されます。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4993775" y="6669616"/>
            <a:ext cx="2204450" cy="253916"/>
          </a:xfrm>
          <a:prstGeom prst="rect">
            <a:avLst/>
          </a:prstGeom>
          <a:noFill/>
        </p:spPr>
        <p:txBody>
          <a:bodyPr wrap="none" rtlCol="0">
            <a:spAutoFit/>
          </a:bodyPr>
          <a:lstStyle/>
          <a:p>
            <a:r>
              <a:rPr kumimoji="1" lang="ja-JP" altLang="en-US" sz="1050" dirty="0">
                <a:solidFill>
                  <a:schemeClr val="bg1"/>
                </a:solidFill>
              </a:rPr>
              <a:t>多肢選択問題（単一回答）の作成</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多肢選択形式の問題の作成を例に、問題の作成手順を紹介します。多肢選択問題（単一解答）では</a:t>
            </a:r>
            <a:r>
              <a:rPr lang="en-US" altLang="ja-JP" dirty="0"/>
              <a:t>1</a:t>
            </a:r>
            <a:r>
              <a:rPr lang="ja-JP" altLang="en-US" dirty="0"/>
              <a:t>つの問題に対して複数の選択肢から答えを</a:t>
            </a:r>
            <a:r>
              <a:rPr lang="en-US" altLang="ja-JP" dirty="0"/>
              <a:t>1</a:t>
            </a:r>
            <a:r>
              <a:rPr lang="ja-JP" altLang="en-US" dirty="0"/>
              <a:t>つだけ選択します。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56129"/>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1057337D-7059-68D2-96BA-FFA0FA8B8782}"/>
              </a:ext>
            </a:extLst>
          </p:cNvPr>
          <p:cNvPicPr>
            <a:picLocks noChangeAspect="1"/>
          </p:cNvPicPr>
          <p:nvPr/>
        </p:nvPicPr>
        <p:blipFill>
          <a:blip r:embed="rId3">
            <a:extLst>
              <a:ext uri="{28A0092B-C50C-407E-A947-70E740481C1C}">
                <a14:useLocalDpi xmlns:a14="http://schemas.microsoft.com/office/drawing/2010/main" val="0"/>
              </a:ext>
            </a:extLst>
          </a:blip>
          <a:srcRect l="5126" r="4498"/>
          <a:stretch/>
        </p:blipFill>
        <p:spPr>
          <a:xfrm>
            <a:off x="6156696" y="1155996"/>
            <a:ext cx="3595077" cy="3117301"/>
          </a:xfrm>
          <a:prstGeom prst="rect">
            <a:avLst/>
          </a:prstGeom>
        </p:spPr>
      </p:pic>
      <p:pic>
        <p:nvPicPr>
          <p:cNvPr id="10" name="図 9">
            <a:extLst>
              <a:ext uri="{FF2B5EF4-FFF2-40B4-BE49-F238E27FC236}">
                <a16:creationId xmlns:a16="http://schemas.microsoft.com/office/drawing/2014/main" id="{57E09525-EB15-61A6-A61F-BE7991F3E99C}"/>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088" r="3431"/>
          <a:stretch/>
        </p:blipFill>
        <p:spPr>
          <a:xfrm>
            <a:off x="8151490" y="3266830"/>
            <a:ext cx="3950888" cy="3332447"/>
          </a:xfrm>
          <a:prstGeom prst="rect">
            <a:avLst/>
          </a:prstGeom>
        </p:spPr>
      </p:pic>
      <p:sp>
        <p:nvSpPr>
          <p:cNvPr id="12" name="正方形/長方形 11">
            <a:extLst>
              <a:ext uri="{FF2B5EF4-FFF2-40B4-BE49-F238E27FC236}">
                <a16:creationId xmlns:a16="http://schemas.microsoft.com/office/drawing/2014/main" id="{882B0EB4-CC49-4208-FE9A-0AD05ADDF69F}"/>
              </a:ext>
            </a:extLst>
          </p:cNvPr>
          <p:cNvSpPr/>
          <p:nvPr/>
        </p:nvSpPr>
        <p:spPr>
          <a:xfrm>
            <a:off x="7104184" y="2058950"/>
            <a:ext cx="2576263" cy="22705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FACEC00C-65E2-540E-DF13-A5B37CA18F15}"/>
              </a:ext>
            </a:extLst>
          </p:cNvPr>
          <p:cNvSpPr/>
          <p:nvPr/>
        </p:nvSpPr>
        <p:spPr>
          <a:xfrm>
            <a:off x="7104185" y="3741205"/>
            <a:ext cx="65678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EFF97831-32B5-F2CE-534C-0F9F6630161A}"/>
              </a:ext>
            </a:extLst>
          </p:cNvPr>
          <p:cNvSpPr/>
          <p:nvPr/>
        </p:nvSpPr>
        <p:spPr>
          <a:xfrm>
            <a:off x="7104185" y="3916150"/>
            <a:ext cx="87776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DFDD52D-A785-510E-6777-48DBB2495128}"/>
              </a:ext>
            </a:extLst>
          </p:cNvPr>
          <p:cNvSpPr/>
          <p:nvPr/>
        </p:nvSpPr>
        <p:spPr>
          <a:xfrm>
            <a:off x="7104185" y="4106413"/>
            <a:ext cx="48914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52ED2394-75FB-A61A-CEFF-E9D0857E22D3}"/>
              </a:ext>
            </a:extLst>
          </p:cNvPr>
          <p:cNvSpPr/>
          <p:nvPr/>
        </p:nvSpPr>
        <p:spPr>
          <a:xfrm>
            <a:off x="7104185" y="2640635"/>
            <a:ext cx="39770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0E4F7009-A94D-01C7-8D3A-76CED2CE0775}"/>
              </a:ext>
            </a:extLst>
          </p:cNvPr>
          <p:cNvSpPr/>
          <p:nvPr/>
        </p:nvSpPr>
        <p:spPr>
          <a:xfrm>
            <a:off x="7104185" y="1539477"/>
            <a:ext cx="150260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16F44CBE-A157-3E1C-2692-43AAFEDA789E}"/>
              </a:ext>
            </a:extLst>
          </p:cNvPr>
          <p:cNvSpPr/>
          <p:nvPr/>
        </p:nvSpPr>
        <p:spPr>
          <a:xfrm>
            <a:off x="9206542" y="4296463"/>
            <a:ext cx="48914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4FE96089-8639-CE07-EB5C-F140B641248D}"/>
              </a:ext>
            </a:extLst>
          </p:cNvPr>
          <p:cNvSpPr/>
          <p:nvPr/>
        </p:nvSpPr>
        <p:spPr>
          <a:xfrm>
            <a:off x="9206542" y="6147216"/>
            <a:ext cx="489145" cy="1335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6EA525DC-7620-39D9-3864-D6E3079AF407}"/>
              </a:ext>
            </a:extLst>
          </p:cNvPr>
          <p:cNvSpPr/>
          <p:nvPr/>
        </p:nvSpPr>
        <p:spPr>
          <a:xfrm>
            <a:off x="9206542" y="3869621"/>
            <a:ext cx="2755159" cy="23679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AF90973D-771E-52B7-092A-251D623753E4}"/>
              </a:ext>
            </a:extLst>
          </p:cNvPr>
          <p:cNvSpPr/>
          <p:nvPr/>
        </p:nvSpPr>
        <p:spPr>
          <a:xfrm>
            <a:off x="9206542" y="5702004"/>
            <a:ext cx="2755159" cy="23679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1182</TotalTime>
  <Words>408</Words>
  <Application>Microsoft Office PowerPoint</Application>
  <PresentationFormat>ワイド画面</PresentationFormat>
  <Paragraphs>14</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多肢選択問題（単一回答）の作成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31</cp:revision>
  <dcterms:created xsi:type="dcterms:W3CDTF">2024-07-23T04:09:56Z</dcterms:created>
  <dcterms:modified xsi:type="dcterms:W3CDTF">2025-01-23T02:24:24Z</dcterms:modified>
</cp:coreProperties>
</file>