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3"/>
  </p:notes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192D"/>
    <a:srgbClr val="243A76"/>
    <a:srgbClr val="0694B5"/>
    <a:srgbClr val="F98012"/>
    <a:srgbClr val="97C93D"/>
    <a:srgbClr val="F6BF1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310" autoAdjust="0"/>
    <p:restoredTop sz="95806" autoAdjust="0"/>
  </p:normalViewPr>
  <p:slideViewPr>
    <p:cSldViewPr snapToGrid="0">
      <p:cViewPr varScale="1">
        <p:scale>
          <a:sx n="98" d="100"/>
          <a:sy n="98" d="100"/>
        </p:scale>
        <p:origin x="187" y="5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8BEDD5-0915-4C9D-9D83-3A43AB20BCFC}" type="datetimeFigureOut">
              <a:rPr kumimoji="1" lang="ja-JP" altLang="en-US" smtClean="0"/>
              <a:t>2025/1/23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7D4322-C6A9-4636-9EBB-6E6459FFB3BA}" type="slidenum">
              <a:rPr kumimoji="1" lang="ja-JP" altLang="en-US" smtClean="0"/>
              <a:t>‹#›</a:t>
            </a:fld>
            <a:endParaRPr kumimoji="1" lang="ja-JP" altLang="en-US"/>
          </a:p>
        </p:txBody>
      </p:sp>
    </p:spTree>
    <p:extLst>
      <p:ext uri="{BB962C8B-B14F-4D97-AF65-F5344CB8AC3E}">
        <p14:creationId xmlns:p14="http://schemas.microsoft.com/office/powerpoint/2010/main" val="10051781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E7D4322-C6A9-4636-9EBB-6E6459FFB3BA}" type="slidenum">
              <a:rPr kumimoji="1" lang="ja-JP" altLang="en-US" smtClean="0"/>
              <a:t>1</a:t>
            </a:fld>
            <a:endParaRPr kumimoji="1" lang="ja-JP" altLang="en-US"/>
          </a:p>
        </p:txBody>
      </p:sp>
    </p:spTree>
    <p:extLst>
      <p:ext uri="{BB962C8B-B14F-4D97-AF65-F5344CB8AC3E}">
        <p14:creationId xmlns:p14="http://schemas.microsoft.com/office/powerpoint/2010/main" val="13030868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79140980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87067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22077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30299" y="607798"/>
            <a:ext cx="11731403" cy="57485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19772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665829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3896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946197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253478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427773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478583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493206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A4356951-EDE9-D9D6-0E19-DF6D70C61DBD}"/>
              </a:ext>
            </a:extLst>
          </p:cNvPr>
          <p:cNvGrpSpPr/>
          <p:nvPr userDrawn="1"/>
        </p:nvGrpSpPr>
        <p:grpSpPr>
          <a:xfrm flipH="1" flipV="1">
            <a:off x="0" y="0"/>
            <a:ext cx="2235643" cy="468000"/>
            <a:chOff x="9956357" y="6454800"/>
            <a:chExt cx="2235643" cy="468000"/>
          </a:xfrm>
          <a:solidFill>
            <a:srgbClr val="C5192D"/>
          </a:solidFill>
        </p:grpSpPr>
        <p:sp>
          <p:nvSpPr>
            <p:cNvPr id="13" name="正方形/長方形 12">
              <a:extLst>
                <a:ext uri="{FF2B5EF4-FFF2-40B4-BE49-F238E27FC236}">
                  <a16:creationId xmlns:a16="http://schemas.microsoft.com/office/drawing/2014/main" id="{E9EACC2E-B0CA-C701-AFA1-2B351DFB394B}"/>
                </a:ext>
              </a:extLst>
            </p:cNvPr>
            <p:cNvSpPr/>
            <p:nvPr userDrawn="1"/>
          </p:nvSpPr>
          <p:spPr>
            <a:xfrm>
              <a:off x="10422384" y="6454800"/>
              <a:ext cx="1769616" cy="468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sp>
          <p:nvSpPr>
            <p:cNvPr id="14" name="直角三角形 13">
              <a:extLst>
                <a:ext uri="{FF2B5EF4-FFF2-40B4-BE49-F238E27FC236}">
                  <a16:creationId xmlns:a16="http://schemas.microsoft.com/office/drawing/2014/main" id="{F022FE20-CC43-6322-6721-FF5863DD3C9A}"/>
                </a:ext>
              </a:extLst>
            </p:cNvPr>
            <p:cNvSpPr>
              <a:spLocks/>
            </p:cNvSpPr>
            <p:nvPr userDrawn="1"/>
          </p:nvSpPr>
          <p:spPr>
            <a:xfrm flipH="1">
              <a:off x="9956357" y="6454800"/>
              <a:ext cx="468000" cy="468000"/>
            </a:xfrm>
            <a:prstGeom prst="rtTriangle">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grpSp>
      <p:sp>
        <p:nvSpPr>
          <p:cNvPr id="9" name="正方形/長方形 8">
            <a:extLst>
              <a:ext uri="{FF2B5EF4-FFF2-40B4-BE49-F238E27FC236}">
                <a16:creationId xmlns:a16="http://schemas.microsoft.com/office/drawing/2014/main" id="{B8465BE8-99C6-0E89-099A-9A78D36D1253}"/>
              </a:ext>
            </a:extLst>
          </p:cNvPr>
          <p:cNvSpPr/>
          <p:nvPr userDrawn="1"/>
        </p:nvSpPr>
        <p:spPr>
          <a:xfrm>
            <a:off x="0" y="423630"/>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Title Placeholder 1"/>
          <p:cNvSpPr>
            <a:spLocks noGrp="1"/>
          </p:cNvSpPr>
          <p:nvPr>
            <p:ph type="title"/>
          </p:nvPr>
        </p:nvSpPr>
        <p:spPr>
          <a:xfrm>
            <a:off x="2041864" y="67816"/>
            <a:ext cx="9318863" cy="320639"/>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30299" y="607798"/>
            <a:ext cx="11731403" cy="574149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6" name="Slide Number Placeholder 5"/>
          <p:cNvSpPr>
            <a:spLocks noGrp="1"/>
          </p:cNvSpPr>
          <p:nvPr>
            <p:ph type="sldNum" sz="quarter" idx="4"/>
          </p:nvPr>
        </p:nvSpPr>
        <p:spPr>
          <a:xfrm>
            <a:off x="9448800" y="0"/>
            <a:ext cx="2743200" cy="365125"/>
          </a:xfrm>
          <a:prstGeom prst="rect">
            <a:avLst/>
          </a:prstGeom>
        </p:spPr>
        <p:txBody>
          <a:bodyPr vert="horz" lIns="91440" tIns="45720" rIns="91440" bIns="45720" rtlCol="0" anchor="ctr"/>
          <a:lstStyle>
            <a:lvl1pPr algn="r">
              <a:defRPr sz="1100">
                <a:solidFill>
                  <a:schemeClr val="bg1">
                    <a:lumMod val="95000"/>
                  </a:schemeClr>
                </a:solidFill>
              </a:defRPr>
            </a:lvl1pPr>
          </a:lstStyle>
          <a:p>
            <a:fld id="{1DD2FF6F-59D3-4749-BAF3-88A52DAD3F4C}" type="slidenum">
              <a:rPr kumimoji="1" lang="ja-JP" altLang="en-US" smtClean="0"/>
              <a:pPr/>
              <a:t>‹#›</a:t>
            </a:fld>
            <a:endParaRPr kumimoji="1" lang="ja-JP" altLang="en-US"/>
          </a:p>
        </p:txBody>
      </p:sp>
      <p:sp>
        <p:nvSpPr>
          <p:cNvPr id="4" name="正方形/長方形 3">
            <a:extLst>
              <a:ext uri="{FF2B5EF4-FFF2-40B4-BE49-F238E27FC236}">
                <a16:creationId xmlns:a16="http://schemas.microsoft.com/office/drawing/2014/main" id="{4436E3FA-9F99-6611-6FE9-DD9145E75AE3}"/>
              </a:ext>
            </a:extLst>
          </p:cNvPr>
          <p:cNvSpPr/>
          <p:nvPr userDrawn="1"/>
        </p:nvSpPr>
        <p:spPr>
          <a:xfrm>
            <a:off x="10005152"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直角三角形 6">
            <a:extLst>
              <a:ext uri="{FF2B5EF4-FFF2-40B4-BE49-F238E27FC236}">
                <a16:creationId xmlns:a16="http://schemas.microsoft.com/office/drawing/2014/main" id="{3487C58F-CC34-0066-91DB-68ECFEB79CED}"/>
              </a:ext>
            </a:extLst>
          </p:cNvPr>
          <p:cNvSpPr>
            <a:spLocks/>
          </p:cNvSpPr>
          <p:nvPr userDrawn="1"/>
        </p:nvSpPr>
        <p:spPr>
          <a:xfrm flipH="1">
            <a:off x="9862666"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 name="図 17">
            <a:extLst>
              <a:ext uri="{FF2B5EF4-FFF2-40B4-BE49-F238E27FC236}">
                <a16:creationId xmlns:a16="http://schemas.microsoft.com/office/drawing/2014/main" id="{0E76B0C3-40CE-CE8B-1266-B6D4D1AECCF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7203" y="30736"/>
            <a:ext cx="1655209" cy="408285"/>
          </a:xfrm>
          <a:prstGeom prst="rect">
            <a:avLst/>
          </a:prstGeom>
        </p:spPr>
      </p:pic>
      <p:sp>
        <p:nvSpPr>
          <p:cNvPr id="24" name="正方形/長方形 23">
            <a:extLst>
              <a:ext uri="{FF2B5EF4-FFF2-40B4-BE49-F238E27FC236}">
                <a16:creationId xmlns:a16="http://schemas.microsoft.com/office/drawing/2014/main" id="{CF37BD06-D6FA-2CFE-C62C-6CE0910CFBE4}"/>
              </a:ext>
            </a:extLst>
          </p:cNvPr>
          <p:cNvSpPr/>
          <p:nvPr userDrawn="1"/>
        </p:nvSpPr>
        <p:spPr>
          <a:xfrm flipH="1">
            <a:off x="0"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900" b="1" dirty="0"/>
              <a:t>Moodle 4.5.1/Moodle Workplace 4.5.1</a:t>
            </a:r>
          </a:p>
        </p:txBody>
      </p:sp>
      <p:sp>
        <p:nvSpPr>
          <p:cNvPr id="25" name="直角三角形 24">
            <a:extLst>
              <a:ext uri="{FF2B5EF4-FFF2-40B4-BE49-F238E27FC236}">
                <a16:creationId xmlns:a16="http://schemas.microsoft.com/office/drawing/2014/main" id="{166C7EF4-E47B-6273-E4D8-3382391FC4BB}"/>
              </a:ext>
            </a:extLst>
          </p:cNvPr>
          <p:cNvSpPr>
            <a:spLocks/>
          </p:cNvSpPr>
          <p:nvPr userDrawn="1"/>
        </p:nvSpPr>
        <p:spPr>
          <a:xfrm>
            <a:off x="2175923"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50" b="1"/>
          </a:p>
        </p:txBody>
      </p:sp>
      <p:sp>
        <p:nvSpPr>
          <p:cNvPr id="27" name="正方形/長方形 26">
            <a:extLst>
              <a:ext uri="{FF2B5EF4-FFF2-40B4-BE49-F238E27FC236}">
                <a16:creationId xmlns:a16="http://schemas.microsoft.com/office/drawing/2014/main" id="{48A34314-8A33-B1F1-487C-E5B964ADB62B}"/>
              </a:ext>
            </a:extLst>
          </p:cNvPr>
          <p:cNvSpPr/>
          <p:nvPr userDrawn="1"/>
        </p:nvSpPr>
        <p:spPr>
          <a:xfrm flipH="1" flipV="1">
            <a:off x="2403272" y="6714000"/>
            <a:ext cx="7387583"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直角三角形 27">
            <a:extLst>
              <a:ext uri="{FF2B5EF4-FFF2-40B4-BE49-F238E27FC236}">
                <a16:creationId xmlns:a16="http://schemas.microsoft.com/office/drawing/2014/main" id="{D26CB49C-3E91-D2E2-06D0-C01F31F8C1F6}"/>
              </a:ext>
            </a:extLst>
          </p:cNvPr>
          <p:cNvSpPr>
            <a:spLocks/>
          </p:cNvSpPr>
          <p:nvPr userDrawn="1"/>
        </p:nvSpPr>
        <p:spPr>
          <a:xfrm flipV="1">
            <a:off x="9790857"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直角三角形 28">
            <a:extLst>
              <a:ext uri="{FF2B5EF4-FFF2-40B4-BE49-F238E27FC236}">
                <a16:creationId xmlns:a16="http://schemas.microsoft.com/office/drawing/2014/main" id="{4308DE99-391B-8E80-03A9-1A095E34C0B7}"/>
              </a:ext>
            </a:extLst>
          </p:cNvPr>
          <p:cNvSpPr>
            <a:spLocks/>
          </p:cNvSpPr>
          <p:nvPr userDrawn="1"/>
        </p:nvSpPr>
        <p:spPr>
          <a:xfrm flipH="1" flipV="1">
            <a:off x="2259271"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D4196778-7B53-F187-EDE0-C5C9EADFDC01}"/>
              </a:ext>
            </a:extLst>
          </p:cNvPr>
          <p:cNvPicPr>
            <a:picLocks noChangeAspect="1"/>
          </p:cNvPicPr>
          <p:nvPr userDrawn="1"/>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065656" y="0"/>
            <a:ext cx="2126344" cy="457200"/>
          </a:xfrm>
          <a:prstGeom prst="rect">
            <a:avLst/>
          </a:prstGeom>
        </p:spPr>
      </p:pic>
      <p:pic>
        <p:nvPicPr>
          <p:cNvPr id="12" name="図 11">
            <a:extLst>
              <a:ext uri="{FF2B5EF4-FFF2-40B4-BE49-F238E27FC236}">
                <a16:creationId xmlns:a16="http://schemas.microsoft.com/office/drawing/2014/main" id="{7D04EF27-8DB1-3E5A-B55B-11278AC9BEFD}"/>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815552" y="6375600"/>
            <a:ext cx="1376448" cy="482400"/>
          </a:xfrm>
          <a:prstGeom prst="rect">
            <a:avLst/>
          </a:prstGeom>
        </p:spPr>
      </p:pic>
    </p:spTree>
    <p:extLst>
      <p:ext uri="{BB962C8B-B14F-4D97-AF65-F5344CB8AC3E}">
        <p14:creationId xmlns:p14="http://schemas.microsoft.com/office/powerpoint/2010/main" val="218787946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kumimoji="1" sz="1600" kern="1200">
          <a:solidFill>
            <a:schemeClr val="accent6">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42A4BE-0A7F-162B-82BC-099F00873E3E}"/>
            </a:ext>
          </a:extLst>
        </p:cNvPr>
        <p:cNvGrpSpPr/>
        <p:nvPr/>
      </p:nvGrpSpPr>
      <p:grpSpPr>
        <a:xfrm>
          <a:off x="0" y="0"/>
          <a:ext cx="0" cy="0"/>
          <a:chOff x="0" y="0"/>
          <a:chExt cx="0" cy="0"/>
        </a:xfrm>
      </p:grpSpPr>
      <p:pic>
        <p:nvPicPr>
          <p:cNvPr id="31" name="図 30">
            <a:extLst>
              <a:ext uri="{FF2B5EF4-FFF2-40B4-BE49-F238E27FC236}">
                <a16:creationId xmlns:a16="http://schemas.microsoft.com/office/drawing/2014/main" id="{1BF98447-29C1-3EFD-14D2-9CF3D353B182}"/>
              </a:ext>
            </a:extLst>
          </p:cNvPr>
          <p:cNvPicPr>
            <a:picLocks noChangeAspect="1"/>
          </p:cNvPicPr>
          <p:nvPr/>
        </p:nvPicPr>
        <p:blipFill>
          <a:blip r:embed="rId3">
            <a:extLst>
              <a:ext uri="{28A0092B-C50C-407E-A947-70E740481C1C}">
                <a14:useLocalDpi xmlns:a14="http://schemas.microsoft.com/office/drawing/2010/main" val="0"/>
              </a:ext>
            </a:extLst>
          </a:blip>
          <a:srcRect l="32313" r="31860"/>
          <a:stretch/>
        </p:blipFill>
        <p:spPr>
          <a:xfrm>
            <a:off x="6153156" y="1169069"/>
            <a:ext cx="3426460" cy="4280984"/>
          </a:xfrm>
          <a:prstGeom prst="rect">
            <a:avLst/>
          </a:prstGeom>
        </p:spPr>
      </p:pic>
      <p:sp>
        <p:nvSpPr>
          <p:cNvPr id="2" name="タイトル 1">
            <a:extLst>
              <a:ext uri="{FF2B5EF4-FFF2-40B4-BE49-F238E27FC236}">
                <a16:creationId xmlns:a16="http://schemas.microsoft.com/office/drawing/2014/main" id="{115A7330-3FAD-AB63-4026-C95BCB68896D}"/>
              </a:ext>
            </a:extLst>
          </p:cNvPr>
          <p:cNvSpPr>
            <a:spLocks noGrp="1"/>
          </p:cNvSpPr>
          <p:nvPr>
            <p:ph type="title"/>
          </p:nvPr>
        </p:nvSpPr>
        <p:spPr/>
        <p:txBody>
          <a:bodyPr/>
          <a:lstStyle/>
          <a:p>
            <a:r>
              <a:rPr lang="ja-JP" altLang="en-US" dirty="0"/>
              <a:t>小テストの設定</a:t>
            </a:r>
            <a:endParaRPr kumimoji="1" lang="ja-JP" altLang="en-US" dirty="0"/>
          </a:p>
        </p:txBody>
      </p:sp>
      <p:sp>
        <p:nvSpPr>
          <p:cNvPr id="3" name="コンテンツ プレースホルダー 2">
            <a:extLst>
              <a:ext uri="{FF2B5EF4-FFF2-40B4-BE49-F238E27FC236}">
                <a16:creationId xmlns:a16="http://schemas.microsoft.com/office/drawing/2014/main" id="{DB7C86CA-410C-76A3-DA85-FF4C8A7FFA89}"/>
              </a:ext>
            </a:extLst>
          </p:cNvPr>
          <p:cNvSpPr>
            <a:spLocks noGrp="1"/>
          </p:cNvSpPr>
          <p:nvPr>
            <p:ph idx="1"/>
          </p:nvPr>
        </p:nvSpPr>
        <p:spPr>
          <a:xfrm>
            <a:off x="230299" y="1649049"/>
            <a:ext cx="5865701" cy="4876795"/>
          </a:xfrm>
        </p:spPr>
        <p:txBody>
          <a:bodyPr>
            <a:normAutofit/>
          </a:bodyPr>
          <a:lstStyle/>
          <a:p>
            <a:pPr>
              <a:buFont typeface="+mj-lt"/>
              <a:buAutoNum type="arabicPeriod"/>
            </a:pPr>
            <a:r>
              <a:rPr lang="ja-JP" altLang="en-US" dirty="0"/>
              <a:t>「活動またはリソースを追加する」から「小テスト」を選択します。</a:t>
            </a:r>
          </a:p>
          <a:p>
            <a:pPr>
              <a:buFont typeface="+mj-lt"/>
              <a:buAutoNum type="arabicPeriod"/>
            </a:pPr>
            <a:r>
              <a:rPr lang="ja-JP" altLang="en-US" dirty="0"/>
              <a:t>「名称」を入力します。</a:t>
            </a:r>
            <a:br>
              <a:rPr lang="en-US" altLang="ja-JP" dirty="0"/>
            </a:br>
            <a:r>
              <a:rPr lang="ja-JP" altLang="en-US" dirty="0"/>
              <a:t>「説明」は任意入力項目です。入力内容は受験開始時の画面に表示されます。</a:t>
            </a:r>
            <a:endParaRPr lang="en-US" altLang="ja-JP" dirty="0"/>
          </a:p>
          <a:p>
            <a:pPr>
              <a:buFont typeface="+mj-lt"/>
              <a:buAutoNum type="arabicPeriod"/>
            </a:pPr>
            <a:r>
              <a:rPr lang="ja-JP" altLang="en-US" dirty="0"/>
              <a:t>「タイミング」の項目では小テスト受験可能開始日時、終了日時、制限時間に関する制限を設定できます。有効にしたい場合は「有効にする」にチェックを入れます。</a:t>
            </a:r>
          </a:p>
          <a:p>
            <a:pPr>
              <a:buFont typeface="+mj-lt"/>
              <a:buAutoNum type="arabicPeriod"/>
            </a:pPr>
            <a:r>
              <a:rPr lang="ja-JP" altLang="en-US" dirty="0"/>
              <a:t>合格基準を設けたい場合は、「評点」の「合格点」に合格基準を入力します。</a:t>
            </a:r>
            <a:br>
              <a:rPr lang="en-US" altLang="ja-JP" dirty="0"/>
            </a:br>
            <a:r>
              <a:rPr lang="en-US" altLang="ja-JP" dirty="0"/>
              <a:t>Moodle</a:t>
            </a:r>
            <a:r>
              <a:rPr lang="ja-JP" altLang="en-US" dirty="0"/>
              <a:t>ではデフォルトが</a:t>
            </a:r>
            <a:r>
              <a:rPr lang="en-US" altLang="ja-JP" dirty="0"/>
              <a:t>10</a:t>
            </a:r>
            <a:r>
              <a:rPr lang="ja-JP" altLang="en-US" dirty="0"/>
              <a:t>点満点の概念の為、初回設定時の合格点は</a:t>
            </a:r>
            <a:r>
              <a:rPr lang="en-US" altLang="ja-JP" dirty="0"/>
              <a:t>10</a:t>
            </a:r>
            <a:r>
              <a:rPr lang="ja-JP" altLang="en-US" dirty="0"/>
              <a:t>以下を指定します。</a:t>
            </a:r>
            <a:br>
              <a:rPr lang="en-US" altLang="ja-JP" dirty="0"/>
            </a:br>
            <a:r>
              <a:rPr lang="ja-JP" altLang="en-US" dirty="0"/>
              <a:t>（例：合格基準</a:t>
            </a:r>
            <a:r>
              <a:rPr lang="en-US" altLang="ja-JP" dirty="0"/>
              <a:t>10</a:t>
            </a:r>
            <a:r>
              <a:rPr lang="ja-JP" altLang="en-US" dirty="0"/>
              <a:t>点満点で</a:t>
            </a:r>
            <a:r>
              <a:rPr lang="en-US" altLang="ja-JP" dirty="0"/>
              <a:t>8</a:t>
            </a:r>
            <a:r>
              <a:rPr lang="ja-JP" altLang="en-US" dirty="0"/>
              <a:t>点以上の場合、</a:t>
            </a:r>
            <a:r>
              <a:rPr lang="en-US" altLang="ja-JP" dirty="0"/>
              <a:t>8</a:t>
            </a:r>
            <a:r>
              <a:rPr lang="ja-JP" altLang="en-US" dirty="0"/>
              <a:t>と入力）</a:t>
            </a:r>
            <a:br>
              <a:rPr lang="en-US" altLang="ja-JP" dirty="0"/>
            </a:br>
            <a:br>
              <a:rPr lang="en-US" altLang="ja-JP" dirty="0"/>
            </a:br>
            <a:r>
              <a:rPr lang="ja-JP" altLang="en-US" dirty="0"/>
              <a:t>必要に応じて、「受験可能回数</a:t>
            </a:r>
            <a:r>
              <a:rPr lang="en-US" altLang="ja-JP" dirty="0"/>
              <a:t>]</a:t>
            </a:r>
            <a:r>
              <a:rPr lang="ja-JP" altLang="en-US" dirty="0"/>
              <a:t>や「評定方法</a:t>
            </a:r>
            <a:r>
              <a:rPr lang="en-US" altLang="ja-JP" dirty="0"/>
              <a:t>]</a:t>
            </a:r>
            <a:r>
              <a:rPr lang="ja-JP" altLang="en-US" dirty="0"/>
              <a:t>を設定します。</a:t>
            </a:r>
          </a:p>
          <a:p>
            <a:pPr>
              <a:buFont typeface="+mj-lt"/>
              <a:buAutoNum type="arabicPeriod"/>
            </a:pPr>
            <a:r>
              <a:rPr lang="ja-JP" altLang="en-US" dirty="0"/>
              <a:t>「レイアウト」では</a:t>
            </a:r>
            <a:r>
              <a:rPr lang="en-US" altLang="ja-JP" dirty="0"/>
              <a:t>1</a:t>
            </a:r>
            <a:r>
              <a:rPr lang="ja-JP" altLang="en-US" dirty="0"/>
              <a:t>ぺージあたりの問題表示数を指定します。 </a:t>
            </a:r>
            <a:endParaRPr lang="en-US" altLang="ja-JP" dirty="0"/>
          </a:p>
          <a:p>
            <a:pPr>
              <a:buFont typeface="+mj-lt"/>
              <a:buAutoNum type="arabicPeriod"/>
            </a:pPr>
            <a:r>
              <a:rPr lang="ja-JP" altLang="en-US" dirty="0"/>
              <a:t>必要に応じて利用制限の設定をします。</a:t>
            </a:r>
          </a:p>
          <a:p>
            <a:pPr>
              <a:buFont typeface="+mj-lt"/>
              <a:buAutoNum type="arabicPeriod"/>
            </a:pPr>
            <a:r>
              <a:rPr lang="ja-JP" altLang="en-US" dirty="0"/>
              <a:t>活動完了（設定しない</a:t>
            </a:r>
            <a:r>
              <a:rPr lang="en-US" altLang="ja-JP" dirty="0"/>
              <a:t>/</a:t>
            </a:r>
            <a:r>
              <a:rPr lang="ja-JP" altLang="en-US" dirty="0"/>
              <a:t>手動</a:t>
            </a:r>
            <a:r>
              <a:rPr lang="en-US" altLang="ja-JP" dirty="0"/>
              <a:t>/</a:t>
            </a:r>
            <a:r>
              <a:rPr lang="ja-JP" altLang="en-US" dirty="0"/>
              <a:t>条件）を設定します。</a:t>
            </a:r>
            <a:br>
              <a:rPr lang="en-US" altLang="ja-JP"/>
            </a:br>
            <a:r>
              <a:rPr lang="ja-JP" altLang="en-US"/>
              <a:t>「</a:t>
            </a:r>
            <a:r>
              <a:rPr lang="ja-JP" altLang="en-US" dirty="0"/>
              <a:t>評点」で設定した合格点を満たした場合に活動完了としたい場合は、「合格点を必要とする」にチェックを入れます。</a:t>
            </a:r>
          </a:p>
          <a:p>
            <a:pPr>
              <a:buFont typeface="+mj-lt"/>
              <a:buAutoNum type="arabicPeriod"/>
            </a:pPr>
            <a:r>
              <a:rPr lang="ja-JP" altLang="en-US" dirty="0"/>
              <a:t> 「保存して表示する」をクリックします。</a:t>
            </a:r>
          </a:p>
        </p:txBody>
      </p:sp>
      <p:sp>
        <p:nvSpPr>
          <p:cNvPr id="4" name="テキスト ボックス 3">
            <a:extLst>
              <a:ext uri="{FF2B5EF4-FFF2-40B4-BE49-F238E27FC236}">
                <a16:creationId xmlns:a16="http://schemas.microsoft.com/office/drawing/2014/main" id="{AACFEA84-FEA3-4F4C-6638-42839B9A3D36}"/>
              </a:ext>
            </a:extLst>
          </p:cNvPr>
          <p:cNvSpPr txBox="1"/>
          <p:nvPr/>
        </p:nvSpPr>
        <p:spPr>
          <a:xfrm>
            <a:off x="5532384" y="6669616"/>
            <a:ext cx="1127232" cy="253916"/>
          </a:xfrm>
          <a:prstGeom prst="rect">
            <a:avLst/>
          </a:prstGeom>
          <a:noFill/>
        </p:spPr>
        <p:txBody>
          <a:bodyPr wrap="none" rtlCol="0">
            <a:spAutoFit/>
          </a:bodyPr>
          <a:lstStyle/>
          <a:p>
            <a:r>
              <a:rPr kumimoji="1" lang="ja-JP" altLang="en-US" sz="1050" dirty="0">
                <a:solidFill>
                  <a:schemeClr val="bg1"/>
                </a:solidFill>
              </a:rPr>
              <a:t>小テストの設定</a:t>
            </a:r>
          </a:p>
        </p:txBody>
      </p:sp>
      <p:sp>
        <p:nvSpPr>
          <p:cNvPr id="7" name="コンテンツ プレースホルダー 2">
            <a:extLst>
              <a:ext uri="{FF2B5EF4-FFF2-40B4-BE49-F238E27FC236}">
                <a16:creationId xmlns:a16="http://schemas.microsoft.com/office/drawing/2014/main" id="{0AE8D16A-1585-8D12-5D78-A75BCCF9DA2A}"/>
              </a:ext>
            </a:extLst>
          </p:cNvPr>
          <p:cNvSpPr txBox="1">
            <a:spLocks/>
          </p:cNvSpPr>
          <p:nvPr/>
        </p:nvSpPr>
        <p:spPr>
          <a:xfrm>
            <a:off x="230298" y="666861"/>
            <a:ext cx="11731403" cy="360947"/>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a:lstStyle>
          <a:p>
            <a:pPr marL="0" indent="0">
              <a:lnSpc>
                <a:spcPct val="100000"/>
              </a:lnSpc>
              <a:buNone/>
            </a:pPr>
            <a:r>
              <a:rPr lang="ja-JP" altLang="en-US" dirty="0"/>
              <a:t>小テストの「枠組み」を作成します。小テストの設定では「合格点を設けるか」「受験条件を設けるか」「完了条件を設けるか」といった、テストの構成に関わる項目を設定します。</a:t>
            </a:r>
            <a:br>
              <a:rPr lang="en-US" altLang="ja-JP" dirty="0"/>
            </a:br>
            <a:r>
              <a:rPr lang="ja-JP" altLang="en-US" dirty="0"/>
              <a:t>出題する問題の内容や解答を決める設定とは異なるのでご注意ください。</a:t>
            </a:r>
          </a:p>
        </p:txBody>
      </p:sp>
      <p:sp>
        <p:nvSpPr>
          <p:cNvPr id="8" name="正方形/長方形 7">
            <a:extLst>
              <a:ext uri="{FF2B5EF4-FFF2-40B4-BE49-F238E27FC236}">
                <a16:creationId xmlns:a16="http://schemas.microsoft.com/office/drawing/2014/main" id="{BD577E41-E727-286F-9645-14BE8F17BDA4}"/>
              </a:ext>
            </a:extLst>
          </p:cNvPr>
          <p:cNvSpPr/>
          <p:nvPr/>
        </p:nvSpPr>
        <p:spPr>
          <a:xfrm>
            <a:off x="-1" y="1073357"/>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a:extLst>
              <a:ext uri="{FF2B5EF4-FFF2-40B4-BE49-F238E27FC236}">
                <a16:creationId xmlns:a16="http://schemas.microsoft.com/office/drawing/2014/main" id="{50CBB043-BD71-C4FA-204E-5F1A93B14913}"/>
              </a:ext>
            </a:extLst>
          </p:cNvPr>
          <p:cNvSpPr/>
          <p:nvPr/>
        </p:nvSpPr>
        <p:spPr>
          <a:xfrm>
            <a:off x="6992614" y="1390034"/>
            <a:ext cx="2161546" cy="131426"/>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F2024EC9-4B09-B9EE-5020-EF93D16DF1C7}"/>
              </a:ext>
            </a:extLst>
          </p:cNvPr>
          <p:cNvSpPr/>
          <p:nvPr/>
        </p:nvSpPr>
        <p:spPr>
          <a:xfrm>
            <a:off x="6992614" y="1964114"/>
            <a:ext cx="2418086" cy="266005"/>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E2630994-3C5B-67EC-3B4B-A3B6FBDCFF4F}"/>
              </a:ext>
            </a:extLst>
          </p:cNvPr>
          <p:cNvSpPr/>
          <p:nvPr/>
        </p:nvSpPr>
        <p:spPr>
          <a:xfrm>
            <a:off x="6992614" y="4375845"/>
            <a:ext cx="848366" cy="131426"/>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a:extLst>
              <a:ext uri="{FF2B5EF4-FFF2-40B4-BE49-F238E27FC236}">
                <a16:creationId xmlns:a16="http://schemas.microsoft.com/office/drawing/2014/main" id="{77E9C950-570E-8E33-541A-E20639BE9EBF}"/>
              </a:ext>
            </a:extLst>
          </p:cNvPr>
          <p:cNvSpPr/>
          <p:nvPr/>
        </p:nvSpPr>
        <p:spPr>
          <a:xfrm>
            <a:off x="6992614" y="5272642"/>
            <a:ext cx="1348746" cy="131426"/>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8" name="グループ化 37">
            <a:extLst>
              <a:ext uri="{FF2B5EF4-FFF2-40B4-BE49-F238E27FC236}">
                <a16:creationId xmlns:a16="http://schemas.microsoft.com/office/drawing/2014/main" id="{6EDDA098-71E2-6068-C0C5-DF533D4E2F3B}"/>
              </a:ext>
            </a:extLst>
          </p:cNvPr>
          <p:cNvGrpSpPr/>
          <p:nvPr/>
        </p:nvGrpSpPr>
        <p:grpSpPr>
          <a:xfrm>
            <a:off x="8757920" y="3332421"/>
            <a:ext cx="3426460" cy="3408831"/>
            <a:chOff x="8808720" y="3429000"/>
            <a:chExt cx="3426460" cy="3408831"/>
          </a:xfrm>
        </p:grpSpPr>
        <p:sp>
          <p:nvSpPr>
            <p:cNvPr id="37" name="正方形/長方形 36">
              <a:extLst>
                <a:ext uri="{FF2B5EF4-FFF2-40B4-BE49-F238E27FC236}">
                  <a16:creationId xmlns:a16="http://schemas.microsoft.com/office/drawing/2014/main" id="{64259A4A-321D-6290-1143-31EFBFC27A3B}"/>
                </a:ext>
              </a:extLst>
            </p:cNvPr>
            <p:cNvSpPr/>
            <p:nvPr/>
          </p:nvSpPr>
          <p:spPr>
            <a:xfrm>
              <a:off x="8808720" y="3429000"/>
              <a:ext cx="3312160" cy="2436199"/>
            </a:xfrm>
            <a:prstGeom prst="rect">
              <a:avLst/>
            </a:prstGeom>
            <a:solidFill>
              <a:schemeClr val="bg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3" name="図 32">
              <a:extLst>
                <a:ext uri="{FF2B5EF4-FFF2-40B4-BE49-F238E27FC236}">
                  <a16:creationId xmlns:a16="http://schemas.microsoft.com/office/drawing/2014/main" id="{DA4871E3-3023-A0FC-68C9-880202BEDD97}"/>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l="31903" t="20987" r="32996" b="1361"/>
            <a:stretch/>
          </p:blipFill>
          <p:spPr>
            <a:xfrm>
              <a:off x="8808720" y="3429000"/>
              <a:ext cx="3426460" cy="3408831"/>
            </a:xfrm>
            <a:prstGeom prst="rect">
              <a:avLst/>
            </a:prstGeom>
          </p:spPr>
        </p:pic>
      </p:grpSp>
      <p:sp>
        <p:nvSpPr>
          <p:cNvPr id="34" name="正方形/長方形 33">
            <a:extLst>
              <a:ext uri="{FF2B5EF4-FFF2-40B4-BE49-F238E27FC236}">
                <a16:creationId xmlns:a16="http://schemas.microsoft.com/office/drawing/2014/main" id="{B5132180-D0BA-1419-7BBD-5CF1BC0EEA2B}"/>
              </a:ext>
            </a:extLst>
          </p:cNvPr>
          <p:cNvSpPr/>
          <p:nvPr/>
        </p:nvSpPr>
        <p:spPr>
          <a:xfrm>
            <a:off x="10113264" y="4169664"/>
            <a:ext cx="1402080" cy="15240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a:extLst>
              <a:ext uri="{FF2B5EF4-FFF2-40B4-BE49-F238E27FC236}">
                <a16:creationId xmlns:a16="http://schemas.microsoft.com/office/drawing/2014/main" id="{2E7C12DB-9F67-A4BD-D5EE-791A2A063A6C}"/>
              </a:ext>
            </a:extLst>
          </p:cNvPr>
          <p:cNvSpPr/>
          <p:nvPr/>
        </p:nvSpPr>
        <p:spPr>
          <a:xfrm>
            <a:off x="9652768" y="6044835"/>
            <a:ext cx="504692" cy="15240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正方形/長方形 35">
            <a:extLst>
              <a:ext uri="{FF2B5EF4-FFF2-40B4-BE49-F238E27FC236}">
                <a16:creationId xmlns:a16="http://schemas.microsoft.com/office/drawing/2014/main" id="{5CB347CB-39E1-6FDA-2489-77FE2332F968}"/>
              </a:ext>
            </a:extLst>
          </p:cNvPr>
          <p:cNvSpPr/>
          <p:nvPr/>
        </p:nvSpPr>
        <p:spPr>
          <a:xfrm>
            <a:off x="9652768" y="6424584"/>
            <a:ext cx="504692" cy="15240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474757793"/>
      </p:ext>
    </p:extLst>
  </p:cSld>
  <p:clrMapOvr>
    <a:masterClrMapping/>
  </p:clrMapOvr>
</p:sld>
</file>

<file path=ppt/theme/theme1.xml><?xml version="1.0" encoding="utf-8"?>
<a:theme xmlns:a="http://schemas.openxmlformats.org/drawingml/2006/main" name="HDOfficeLightV0">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ユーザー定義 1">
      <a:majorFont>
        <a:latin typeface="Times New Roman"/>
        <a:ea typeface="UD デジタル 教科書体 N-B"/>
        <a:cs typeface=""/>
      </a:majorFont>
      <a:minorFont>
        <a:latin typeface="Times New Roman"/>
        <a:ea typeface="UD デジタル 教科書体 N-B"/>
        <a:cs typeface=""/>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kumimoji="1"/>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1147</TotalTime>
  <Words>327</Words>
  <Application>Microsoft Office PowerPoint</Application>
  <PresentationFormat>ワイド画面</PresentationFormat>
  <Paragraphs>12</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Times New Roman</vt:lpstr>
      <vt:lpstr>Wingdings 2</vt:lpstr>
      <vt:lpstr>HDOfficeLightV0</vt:lpstr>
      <vt:lpstr>小テストの設定</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e-learning co.,ltd.</dc:creator>
  <cp:lastModifiedBy>e-learning co.,ltd.</cp:lastModifiedBy>
  <cp:revision>30</cp:revision>
  <dcterms:created xsi:type="dcterms:W3CDTF">2024-07-23T04:09:56Z</dcterms:created>
  <dcterms:modified xsi:type="dcterms:W3CDTF">2025-01-23T02:23:42Z</dcterms:modified>
</cp:coreProperties>
</file>