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ja-JP" altLang="en-US" dirty="0"/>
              <a:t>利用者の視点</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492470"/>
            <a:ext cx="5865701" cy="5297713"/>
          </a:xfrm>
        </p:spPr>
        <p:txBody>
          <a:bodyPr>
            <a:normAutofit/>
          </a:bodyPr>
          <a:lstStyle/>
          <a:p>
            <a:pPr>
              <a:buFont typeface="+mj-lt"/>
              <a:buAutoNum type="arabicPeriod"/>
            </a:pPr>
            <a:r>
              <a:rPr lang="ja-JP" altLang="en-US" dirty="0"/>
              <a:t>アクティブ化されて最初のログイン時にポリシー及び同意画面が表示されます。 </a:t>
            </a:r>
          </a:p>
          <a:p>
            <a:pPr>
              <a:buFont typeface="+mj-lt"/>
              <a:buAutoNum type="arabicPeriod"/>
            </a:pPr>
            <a:r>
              <a:rPr lang="ja-JP" altLang="en-US" dirty="0"/>
              <a:t>読み進めていくと最後に同意を求めるチェックボックスが表示されます。チェックを入れて「次へ」をクリックすると同意完了です。</a:t>
            </a:r>
          </a:p>
          <a:p>
            <a:pPr>
              <a:buFont typeface="+mj-lt"/>
              <a:buAutoNum type="arabicPeriod"/>
            </a:pPr>
            <a:r>
              <a:rPr lang="ja-JP" altLang="en-US" dirty="0"/>
              <a:t>同意したポリシーはプロファイル画面からいつでも確認可能です。</a:t>
            </a:r>
            <a:br>
              <a:rPr lang="en-US" altLang="ja-JP" dirty="0"/>
            </a:br>
            <a:r>
              <a:rPr lang="ja-JP" altLang="en-US" dirty="0"/>
              <a:t>右上の「ユーザメニュー」のプルダウンメニューから「プロファイル」を選択します。</a:t>
            </a:r>
            <a:br>
              <a:rPr lang="en-US" altLang="ja-JP" dirty="0"/>
            </a:br>
            <a:r>
              <a:rPr lang="ja-JP" altLang="en-US" dirty="0"/>
              <a:t>「プライバシーおよびポリシー」ブロックの「ポリシーおよび同意」をクリックします。</a:t>
            </a: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ja-JP" altLang="en-US" dirty="0"/>
          </a:p>
          <a:p>
            <a:pPr>
              <a:buFont typeface="+mj-lt"/>
              <a:buAutoNum type="arabicPeriod"/>
            </a:pPr>
            <a:r>
              <a:rPr lang="ja-JP" altLang="en-US" dirty="0"/>
              <a:t>サイト管理者権限で</a:t>
            </a:r>
            <a:r>
              <a:rPr lang="en-US" altLang="ja-JP" dirty="0"/>
              <a:t>【</a:t>
            </a:r>
            <a:r>
              <a:rPr lang="ja-JP" altLang="en-US" dirty="0"/>
              <a:t>同意</a:t>
            </a:r>
            <a:r>
              <a:rPr lang="en-US" altLang="ja-JP" dirty="0"/>
              <a:t>】</a:t>
            </a:r>
            <a:r>
              <a:rPr lang="ja-JP" altLang="en-US" dirty="0"/>
              <a:t>処理された場合は、このような表示になります。</a:t>
            </a: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ja-JP" altLang="en-US" dirty="0"/>
          </a:p>
          <a:p>
            <a:pPr>
              <a:buFont typeface="+mj-lt"/>
              <a:buAutoNum type="arabicPeriod"/>
            </a:pPr>
            <a:r>
              <a:rPr lang="ja-JP" altLang="en-US" dirty="0"/>
              <a:t>マイナーチェンジ等で再度同意した場合も、すべてのポリシーを確認することが可能です。</a:t>
            </a:r>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599711" y="6669616"/>
            <a:ext cx="992579" cy="253916"/>
          </a:xfrm>
          <a:prstGeom prst="rect">
            <a:avLst/>
          </a:prstGeom>
          <a:noFill/>
        </p:spPr>
        <p:txBody>
          <a:bodyPr wrap="none" rtlCol="0">
            <a:spAutoFit/>
          </a:bodyPr>
          <a:lstStyle/>
          <a:p>
            <a:r>
              <a:rPr kumimoji="1" lang="ja-JP" altLang="en-US" sz="1050" dirty="0">
                <a:solidFill>
                  <a:schemeClr val="bg1"/>
                </a:solidFill>
              </a:rPr>
              <a:t>利用者の視点</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3206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利用者の</a:t>
            </a:r>
            <a:r>
              <a:rPr lang="ja-JP" altLang="en-US"/>
              <a:t>ポリシー同意手順と同意後のポリシー</a:t>
            </a:r>
            <a:r>
              <a:rPr lang="ja-JP" altLang="en-US" dirty="0"/>
              <a:t>の確認について</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979955"/>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41C05E5F-5A1E-8C60-29B5-1EE065FFB416}"/>
              </a:ext>
            </a:extLst>
          </p:cNvPr>
          <p:cNvCxnSpPr>
            <a:cxnSpLocks/>
          </p:cNvCxnSpPr>
          <p:nvPr/>
        </p:nvCxnSpPr>
        <p:spPr>
          <a:xfrm>
            <a:off x="156000" y="3263751"/>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8" name="図 17">
            <a:extLst>
              <a:ext uri="{FF2B5EF4-FFF2-40B4-BE49-F238E27FC236}">
                <a16:creationId xmlns:a16="http://schemas.microsoft.com/office/drawing/2014/main" id="{BAE22A26-7C7D-1A4E-7822-1230B84BB75D}"/>
              </a:ext>
            </a:extLst>
          </p:cNvPr>
          <p:cNvPicPr>
            <a:picLocks noChangeAspect="1"/>
          </p:cNvPicPr>
          <p:nvPr/>
        </p:nvPicPr>
        <p:blipFill>
          <a:blip r:embed="rId3">
            <a:extLst>
              <a:ext uri="{28A0092B-C50C-407E-A947-70E740481C1C}">
                <a14:useLocalDpi xmlns:a14="http://schemas.microsoft.com/office/drawing/2010/main" val="0"/>
              </a:ext>
            </a:extLst>
          </a:blip>
          <a:srcRect t="46946"/>
          <a:stretch/>
        </p:blipFill>
        <p:spPr>
          <a:xfrm>
            <a:off x="6212829" y="1198024"/>
            <a:ext cx="5706341" cy="1985705"/>
          </a:xfrm>
          <a:prstGeom prst="rect">
            <a:avLst/>
          </a:prstGeom>
        </p:spPr>
      </p:pic>
      <p:pic>
        <p:nvPicPr>
          <p:cNvPr id="21" name="図 20">
            <a:extLst>
              <a:ext uri="{FF2B5EF4-FFF2-40B4-BE49-F238E27FC236}">
                <a16:creationId xmlns:a16="http://schemas.microsoft.com/office/drawing/2014/main" id="{57DC9261-E2A0-EC09-8C87-7B727D81ACC4}"/>
              </a:ext>
            </a:extLst>
          </p:cNvPr>
          <p:cNvPicPr>
            <a:picLocks noChangeAspect="1"/>
          </p:cNvPicPr>
          <p:nvPr/>
        </p:nvPicPr>
        <p:blipFill>
          <a:blip r:embed="rId4">
            <a:extLst>
              <a:ext uri="{28A0092B-C50C-407E-A947-70E740481C1C}">
                <a14:useLocalDpi xmlns:a14="http://schemas.microsoft.com/office/drawing/2010/main" val="0"/>
              </a:ext>
            </a:extLst>
          </a:blip>
          <a:srcRect b="31008"/>
          <a:stretch/>
        </p:blipFill>
        <p:spPr>
          <a:xfrm>
            <a:off x="6212829" y="3429000"/>
            <a:ext cx="5706341" cy="1700048"/>
          </a:xfrm>
          <a:prstGeom prst="rect">
            <a:avLst/>
          </a:prstGeom>
        </p:spPr>
      </p:pic>
      <p:pic>
        <p:nvPicPr>
          <p:cNvPr id="25" name="図 24">
            <a:extLst>
              <a:ext uri="{FF2B5EF4-FFF2-40B4-BE49-F238E27FC236}">
                <a16:creationId xmlns:a16="http://schemas.microsoft.com/office/drawing/2014/main" id="{D8B1FEC0-F982-4A88-BBFE-258FFB782958}"/>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9669"/>
          <a:stretch/>
        </p:blipFill>
        <p:spPr>
          <a:xfrm>
            <a:off x="6212829" y="5262763"/>
            <a:ext cx="5748872" cy="1326830"/>
          </a:xfrm>
          <a:prstGeom prst="rect">
            <a:avLst/>
          </a:prstGeom>
        </p:spPr>
      </p:pic>
      <p:cxnSp>
        <p:nvCxnSpPr>
          <p:cNvPr id="26" name="直線コネクタ 25">
            <a:extLst>
              <a:ext uri="{FF2B5EF4-FFF2-40B4-BE49-F238E27FC236}">
                <a16:creationId xmlns:a16="http://schemas.microsoft.com/office/drawing/2014/main" id="{90A20654-B7F0-6B24-C858-3A3D57DA95CD}"/>
              </a:ext>
            </a:extLst>
          </p:cNvPr>
          <p:cNvCxnSpPr>
            <a:cxnSpLocks/>
          </p:cNvCxnSpPr>
          <p:nvPr/>
        </p:nvCxnSpPr>
        <p:spPr>
          <a:xfrm>
            <a:off x="156000" y="5217938"/>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7" name="正方形/長方形 26">
            <a:extLst>
              <a:ext uri="{FF2B5EF4-FFF2-40B4-BE49-F238E27FC236}">
                <a16:creationId xmlns:a16="http://schemas.microsoft.com/office/drawing/2014/main" id="{2A90652C-5613-FC49-D6D2-25ADE069065C}"/>
              </a:ext>
            </a:extLst>
          </p:cNvPr>
          <p:cNvSpPr/>
          <p:nvPr/>
        </p:nvSpPr>
        <p:spPr>
          <a:xfrm>
            <a:off x="11501718" y="5737412"/>
            <a:ext cx="331694" cy="26894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6BFD94E-AB39-CDB9-BC5E-7711115FDD0E}"/>
              </a:ext>
            </a:extLst>
          </p:cNvPr>
          <p:cNvSpPr/>
          <p:nvPr/>
        </p:nvSpPr>
        <p:spPr>
          <a:xfrm>
            <a:off x="8552329" y="3792071"/>
            <a:ext cx="770965" cy="13369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1629</TotalTime>
  <Words>148</Words>
  <Application>Microsoft Office PowerPoint</Application>
  <PresentationFormat>ワイド画面</PresentationFormat>
  <Paragraphs>18</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利用者の視点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41</cp:revision>
  <dcterms:created xsi:type="dcterms:W3CDTF">2024-07-23T04:09:56Z</dcterms:created>
  <dcterms:modified xsi:type="dcterms:W3CDTF">2025-01-23T02:13:15Z</dcterms:modified>
</cp:coreProperties>
</file>