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2431B-0997-6EB3-40B4-DF2B4D5C0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E4C474C-54DA-0478-FE8C-7E237C2C1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1C13933-C51B-86DF-156D-07D2233E2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D1C8C4-CA16-347F-216A-E755E0AC94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666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ビデオを視聴させたい（活動：</a:t>
            </a:r>
            <a:r>
              <a:rPr kumimoji="1" lang="en-US" altLang="ja-JP" dirty="0"/>
              <a:t>EL</a:t>
            </a:r>
            <a:r>
              <a:rPr kumimoji="1" lang="ja-JP" altLang="en-US" dirty="0"/>
              <a:t>ビデオ）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242650"/>
            <a:ext cx="5865701" cy="5491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Step1</a:t>
            </a:r>
            <a:r>
              <a:rPr lang="ja-JP" altLang="en-US" dirty="0"/>
              <a:t>　ビデオを準備する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撮影編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en-US" altLang="ja-JP" dirty="0"/>
              <a:t>e</a:t>
            </a:r>
            <a:r>
              <a:rPr lang="ja-JP" altLang="en-US" dirty="0"/>
              <a:t>ラーニングでは、受講生の集中力の維持や挫折回避、アクセシビリティと柔軟性の観点から、</a:t>
            </a:r>
            <a:r>
              <a:rPr lang="en-US" altLang="ja-JP" dirty="0"/>
              <a:t> 1</a:t>
            </a:r>
            <a:r>
              <a:rPr lang="ja-JP" altLang="en-US" dirty="0"/>
              <a:t>本あたりのビデオは</a:t>
            </a:r>
            <a:r>
              <a:rPr lang="en-US" altLang="ja-JP" dirty="0"/>
              <a:t>5</a:t>
            </a:r>
            <a:r>
              <a:rPr lang="ja-JP" altLang="en-US" dirty="0"/>
              <a:t>分～</a:t>
            </a:r>
            <a:r>
              <a:rPr lang="en-US" altLang="ja-JP" dirty="0"/>
              <a:t>10</a:t>
            </a:r>
            <a:r>
              <a:rPr lang="ja-JP" altLang="en-US" dirty="0"/>
              <a:t>分程度が理想とされています。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長いコンテンツは分割して視聴できる形式に整えて、短く効果的なビデオを作成することが、受講者の学習体験を向上させるために推奨されています。</a:t>
            </a:r>
            <a:br>
              <a:rPr lang="en-US" altLang="ja-JP" dirty="0"/>
            </a:b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ビデオ撮影時の設定を</a:t>
            </a:r>
            <a:r>
              <a:rPr lang="en-US" altLang="ja-JP" dirty="0"/>
              <a:t>16:9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ja-JP" altLang="en-US" dirty="0"/>
              <a:t>ビデオファイル名は半角英数字のみ有効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加工編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弊社推奨ビデオスペックは次の通りです。</a:t>
            </a:r>
            <a:br>
              <a:rPr lang="en-US" altLang="ja-JP" dirty="0"/>
            </a:br>
            <a:r>
              <a:rPr lang="ja-JP" altLang="en-US" dirty="0"/>
              <a:t>受講者の視聴環境を考慮して、容量の大きなビデオはなるべく控えましょう。</a:t>
            </a:r>
            <a:endParaRPr lang="en-US" altLang="ja-JP" dirty="0"/>
          </a:p>
          <a:p>
            <a:pPr marL="0" indent="0">
              <a:buNone/>
            </a:pP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Step2</a:t>
            </a:r>
            <a:r>
              <a:rPr lang="ja-JP" altLang="en-US" dirty="0"/>
              <a:t>　ビデオをコースに追加する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「活動またはリソースを追加する」から「</a:t>
            </a:r>
            <a:r>
              <a:rPr lang="en-US" altLang="ja-JP" dirty="0"/>
              <a:t>EL</a:t>
            </a:r>
            <a:r>
              <a:rPr lang="ja-JP" altLang="en-US" dirty="0"/>
              <a:t>ビデオ」を選択します。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名称を入力します。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en-US" altLang="ja-JP" dirty="0"/>
              <a:t>Video</a:t>
            </a:r>
            <a:r>
              <a:rPr lang="ja-JP" altLang="en-US" dirty="0"/>
              <a:t>ファイル設定の［動画をアップロード］をクリックし、ビデオをドラッグ＆ドロップします。</a:t>
            </a:r>
            <a:r>
              <a:rPr lang="en-US" altLang="ja-JP" dirty="0"/>
              <a:t>※</a:t>
            </a:r>
            <a:r>
              <a:rPr lang="ja-JP" altLang="en-US" dirty="0"/>
              <a:t>動画をパスで指定は使いません。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必要に応じて利用制限の設定をします。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活動完了（設定しない</a:t>
            </a:r>
            <a:r>
              <a:rPr lang="en-US" altLang="ja-JP" dirty="0"/>
              <a:t>/</a:t>
            </a:r>
            <a:r>
              <a:rPr lang="ja-JP" altLang="en-US" dirty="0"/>
              <a:t>手動</a:t>
            </a:r>
            <a:r>
              <a:rPr lang="en-US" altLang="ja-JP" dirty="0"/>
              <a:t>/</a:t>
            </a:r>
            <a:r>
              <a:rPr lang="ja-JP" altLang="en-US" dirty="0"/>
              <a:t>条件）を設定します。</a:t>
            </a:r>
            <a:br>
              <a:rPr lang="en-US" altLang="ja-JP" dirty="0"/>
            </a:br>
            <a:r>
              <a:rPr lang="en-US" altLang="ja-JP" dirty="0"/>
              <a:t>EL</a:t>
            </a:r>
            <a:r>
              <a:rPr lang="ja-JP" altLang="en-US" dirty="0"/>
              <a:t>ビデオの場合、最後まで再生しないと完了とはみなさない　という設定も可能です。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保存します。</a:t>
            </a:r>
            <a:endParaRPr lang="en-US" altLang="ja-JP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4642718" y="6669616"/>
            <a:ext cx="29065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ビデオを視聴させたい（活動：</a:t>
            </a:r>
            <a:r>
              <a:rPr kumimoji="1" lang="en-US" altLang="ja-JP" sz="1050" dirty="0">
                <a:solidFill>
                  <a:schemeClr val="bg1"/>
                </a:solidFill>
              </a:rPr>
              <a:t>EL</a:t>
            </a:r>
            <a:r>
              <a:rPr kumimoji="1" lang="ja-JP" altLang="en-US" sz="1050" dirty="0">
                <a:solidFill>
                  <a:schemeClr val="bg1"/>
                </a:solidFill>
              </a:rPr>
              <a:t>ビデオ）</a:t>
            </a:r>
            <a:r>
              <a:rPr kumimoji="1" lang="en-US" altLang="ja-JP" sz="1050" dirty="0">
                <a:solidFill>
                  <a:schemeClr val="bg1"/>
                </a:solidFill>
              </a:rPr>
              <a:t>_1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633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ja-JP" dirty="0"/>
              <a:t>EL</a:t>
            </a:r>
            <a:r>
              <a:rPr lang="ja-JP" altLang="en-US" dirty="0"/>
              <a:t>ビデオとは、</a:t>
            </a:r>
            <a:r>
              <a:rPr lang="en-US" altLang="ja-JP" dirty="0"/>
              <a:t>CDN</a:t>
            </a:r>
            <a:r>
              <a:rPr lang="ja-JP" altLang="en-US" dirty="0"/>
              <a:t>（コンテンツ配信ネットワーク）からビデオを配信する弊社オリジナルのサービスです。</a:t>
            </a:r>
            <a:br>
              <a:rPr lang="en-US" altLang="ja-JP" dirty="0"/>
            </a:br>
            <a:r>
              <a:rPr lang="en-US" altLang="ja-JP" dirty="0"/>
              <a:t>Moodle</a:t>
            </a:r>
            <a:r>
              <a:rPr lang="ja-JP" altLang="en-US" dirty="0"/>
              <a:t>への負荷の心配なく、多量のビデオを多数のユーザに向けて配信することができます。ご利用にはオプションのお申し込みが必要です。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1097183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3836119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786673F0-144C-1D3F-77DB-37B4C6483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142442"/>
              </p:ext>
            </p:extLst>
          </p:nvPr>
        </p:nvGraphicFramePr>
        <p:xfrm>
          <a:off x="6361950" y="1924706"/>
          <a:ext cx="5517516" cy="145436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016318">
                  <a:extLst>
                    <a:ext uri="{9D8B030D-6E8A-4147-A177-3AD203B41FA5}">
                      <a16:colId xmlns:a16="http://schemas.microsoft.com/office/drawing/2014/main" val="1188643663"/>
                    </a:ext>
                  </a:extLst>
                </a:gridCol>
                <a:gridCol w="2727643">
                  <a:extLst>
                    <a:ext uri="{9D8B030D-6E8A-4147-A177-3AD203B41FA5}">
                      <a16:colId xmlns:a16="http://schemas.microsoft.com/office/drawing/2014/main" val="3590001102"/>
                    </a:ext>
                  </a:extLst>
                </a:gridCol>
                <a:gridCol w="1773555">
                  <a:extLst>
                    <a:ext uri="{9D8B030D-6E8A-4147-A177-3AD203B41FA5}">
                      <a16:colId xmlns:a16="http://schemas.microsoft.com/office/drawing/2014/main" val="14284026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/>
                        <a:t>ファイル形式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/>
                        <a:t>映像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dirty="0"/>
                        <a:t>音声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7558935"/>
                  </a:ext>
                </a:extLst>
              </a:tr>
              <a:tr h="1202905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en-US" altLang="ja-JP" sz="1050" dirty="0"/>
                        <a:t>mp4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endParaRPr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ja-JP" altLang="en-US" sz="1050" dirty="0"/>
                        <a:t>解像度：</a:t>
                      </a:r>
                      <a:r>
                        <a:rPr lang="en-US" altLang="ja-JP" sz="1050" dirty="0"/>
                        <a:t>16:9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ja-JP" altLang="en-US" sz="1050" dirty="0"/>
                        <a:t>（</a:t>
                      </a:r>
                      <a:r>
                        <a:rPr lang="en-US" altLang="ja-JP" sz="1050" dirty="0"/>
                        <a:t>720p: 1280x720</a:t>
                      </a:r>
                      <a:r>
                        <a:rPr lang="ja-JP" altLang="en-US" sz="1050" dirty="0"/>
                        <a:t>または</a:t>
                      </a:r>
                      <a:r>
                        <a:rPr lang="en-US" altLang="ja-JP" sz="1050" dirty="0"/>
                        <a:t>480p: 854x480</a:t>
                      </a:r>
                      <a:r>
                        <a:rPr lang="ja-JP" altLang="en-US" sz="1050" dirty="0"/>
                        <a:t>）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ja-JP" altLang="en-US" sz="1050" dirty="0"/>
                        <a:t>コーデック：</a:t>
                      </a:r>
                      <a:r>
                        <a:rPr lang="en-US" altLang="ja-JP" sz="1050" dirty="0"/>
                        <a:t>H.264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ja-JP" altLang="en-US" sz="1050" dirty="0"/>
                        <a:t>ビットレート：</a:t>
                      </a:r>
                      <a:r>
                        <a:rPr lang="en-US" altLang="ja-JP" sz="1050" dirty="0"/>
                        <a:t>1000kbps</a:t>
                      </a:r>
                      <a:r>
                        <a:rPr lang="ja-JP" altLang="en-US" sz="1050" dirty="0"/>
                        <a:t>程度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endParaRPr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ja-JP" altLang="en-US" sz="1050" dirty="0"/>
                        <a:t>ステレオ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ja-JP" altLang="en-US" sz="1050" dirty="0"/>
                        <a:t>コーデック：</a:t>
                      </a:r>
                      <a:r>
                        <a:rPr lang="en-US" altLang="ja-JP" sz="1050" dirty="0"/>
                        <a:t>AAC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r>
                        <a:rPr lang="ja-JP" altLang="en-US" sz="1050" dirty="0"/>
                        <a:t>ビットレート：</a:t>
                      </a:r>
                      <a:r>
                        <a:rPr lang="en-US" altLang="ja-JP" sz="1050" dirty="0"/>
                        <a:t>128kbps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u"/>
                      </a:pPr>
                      <a:endParaRPr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7746378"/>
                  </a:ext>
                </a:extLst>
              </a:tr>
            </a:tbl>
          </a:graphicData>
        </a:graphic>
      </p:graphicFrame>
      <p:pic>
        <p:nvPicPr>
          <p:cNvPr id="10" name="図 9">
            <a:extLst>
              <a:ext uri="{FF2B5EF4-FFF2-40B4-BE49-F238E27FC236}">
                <a16:creationId xmlns:a16="http://schemas.microsoft.com/office/drawing/2014/main" id="{732B09BA-721E-D798-26A4-EEE2E92CDF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170" y="3896584"/>
            <a:ext cx="4953855" cy="190486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C157EAFA-7DE4-0179-C9CD-9267C1075B3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7" b="15187"/>
          <a:stretch/>
        </p:blipFill>
        <p:spPr>
          <a:xfrm>
            <a:off x="6268170" y="5863700"/>
            <a:ext cx="5303980" cy="884066"/>
          </a:xfrm>
          <a:prstGeom prst="rect">
            <a:avLst/>
          </a:prstGeom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8540D60-8E1D-F787-FE62-A94F22CE3197}"/>
              </a:ext>
            </a:extLst>
          </p:cNvPr>
          <p:cNvCxnSpPr>
            <a:cxnSpLocks/>
          </p:cNvCxnSpPr>
          <p:nvPr/>
        </p:nvCxnSpPr>
        <p:spPr>
          <a:xfrm>
            <a:off x="156000" y="5831206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B928329-AB29-5D28-30C4-D59EA49D0925}"/>
              </a:ext>
            </a:extLst>
          </p:cNvPr>
          <p:cNvSpPr/>
          <p:nvPr/>
        </p:nvSpPr>
        <p:spPr>
          <a:xfrm>
            <a:off x="7541846" y="5496873"/>
            <a:ext cx="976923" cy="209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B79B584-60DB-F5F2-1EBD-FF627B86BE4A}"/>
              </a:ext>
            </a:extLst>
          </p:cNvPr>
          <p:cNvSpPr/>
          <p:nvPr/>
        </p:nvSpPr>
        <p:spPr>
          <a:xfrm>
            <a:off x="7839456" y="6509480"/>
            <a:ext cx="3005328" cy="209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乗算記号 21">
            <a:extLst>
              <a:ext uri="{FF2B5EF4-FFF2-40B4-BE49-F238E27FC236}">
                <a16:creationId xmlns:a16="http://schemas.microsoft.com/office/drawing/2014/main" id="{2A27B586-2572-85E8-3AB7-3F74F3E4B7D5}"/>
              </a:ext>
            </a:extLst>
          </p:cNvPr>
          <p:cNvSpPr/>
          <p:nvPr/>
        </p:nvSpPr>
        <p:spPr>
          <a:xfrm>
            <a:off x="9910614" y="5361892"/>
            <a:ext cx="526602" cy="526602"/>
          </a:xfrm>
          <a:prstGeom prst="mathMultiply">
            <a:avLst>
              <a:gd name="adj1" fmla="val 0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4EF8B-9333-E5BA-5240-9B2805940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D49F0F-3AB5-AE64-979E-D0F4E7F6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ビデオを視聴させたい（活動：</a:t>
            </a:r>
            <a:r>
              <a:rPr kumimoji="1" lang="en-US" altLang="ja-JP" dirty="0"/>
              <a:t>EL</a:t>
            </a:r>
            <a:r>
              <a:rPr kumimoji="1" lang="ja-JP" altLang="en-US" dirty="0"/>
              <a:t>ビデオ）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0DFF90-06E8-0771-DF76-979F39E3F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211390"/>
            <a:ext cx="5865701" cy="55475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字幕対応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ビデオに字幕を付けることができます。字幕に必要な</a:t>
            </a:r>
            <a:r>
              <a:rPr lang="en-US" altLang="ja-JP" dirty="0" err="1"/>
              <a:t>vtt</a:t>
            </a:r>
            <a:r>
              <a:rPr lang="ja-JP" altLang="en-US" dirty="0"/>
              <a:t>ファイルはお客様にて作成していただく必要があります。</a:t>
            </a:r>
            <a:r>
              <a:rPr lang="en-US" altLang="ja-JP" dirty="0" err="1"/>
              <a:t>vtt</a:t>
            </a:r>
            <a:r>
              <a:rPr lang="ja-JP" altLang="en-US" dirty="0"/>
              <a:t>ファイルはテキストのみ、書式や</a:t>
            </a:r>
            <a:r>
              <a:rPr lang="en-US" altLang="ja-JP" dirty="0"/>
              <a:t>HTML</a:t>
            </a:r>
            <a:r>
              <a:rPr lang="ja-JP" altLang="en-US" dirty="0"/>
              <a:t>は使えません。言語に対して</a:t>
            </a:r>
            <a:r>
              <a:rPr lang="en-US" altLang="ja-JP" dirty="0"/>
              <a:t>1</a:t>
            </a:r>
            <a:r>
              <a:rPr lang="ja-JP" altLang="en-US" dirty="0"/>
              <a:t>つの</a:t>
            </a:r>
            <a:r>
              <a:rPr lang="en-US" altLang="ja-JP" dirty="0" err="1"/>
              <a:t>vtt</a:t>
            </a:r>
            <a:r>
              <a:rPr lang="ja-JP" altLang="en-US" dirty="0"/>
              <a:t>ファイルを適用します。</a:t>
            </a:r>
          </a:p>
          <a:p>
            <a:pPr lvl="1">
              <a:buFont typeface="+mj-lt"/>
              <a:buAutoNum type="arabicPeriod"/>
            </a:pPr>
            <a:r>
              <a:rPr lang="ja-JP" altLang="en-US" dirty="0"/>
              <a:t>先にビデオファイルをアップロードしておきます。</a:t>
            </a:r>
            <a:endParaRPr lang="en-US" altLang="ja-JP" dirty="0"/>
          </a:p>
          <a:p>
            <a:pPr lvl="1">
              <a:buFont typeface="+mj-lt"/>
              <a:buAutoNum type="arabicPeriod"/>
            </a:pPr>
            <a:r>
              <a:rPr lang="ja-JP" altLang="en-US" dirty="0"/>
              <a:t>言語コードから日本語を選択し、</a:t>
            </a:r>
            <a:r>
              <a:rPr lang="en-US" altLang="ja-JP" dirty="0" err="1"/>
              <a:t>vtt</a:t>
            </a:r>
            <a:r>
              <a:rPr lang="ja-JP" altLang="en-US" dirty="0"/>
              <a:t>ファイルをアップロードします。</a:t>
            </a:r>
            <a:endParaRPr lang="en-US" altLang="ja-JP" dirty="0"/>
          </a:p>
          <a:p>
            <a:pPr lvl="1">
              <a:buFont typeface="+mj-lt"/>
              <a:buAutoNum type="arabicPeriod"/>
            </a:pPr>
            <a:r>
              <a:rPr lang="ja-JP" altLang="en-US" dirty="0"/>
              <a:t>言語コードから英語を選択し、</a:t>
            </a:r>
            <a:r>
              <a:rPr lang="en-US" altLang="ja-JP" dirty="0" err="1"/>
              <a:t>vtt</a:t>
            </a:r>
            <a:r>
              <a:rPr lang="ja-JP" altLang="en-US" dirty="0"/>
              <a:t>ファイルをアップロードします。</a:t>
            </a:r>
            <a:endParaRPr lang="en-US" altLang="ja-JP" dirty="0"/>
          </a:p>
          <a:p>
            <a:pPr lvl="1">
              <a:buFont typeface="+mj-lt"/>
              <a:buAutoNum type="arabicPeriod"/>
            </a:pPr>
            <a:r>
              <a:rPr lang="ja-JP" altLang="en-US" dirty="0"/>
              <a:t>「字幕を有効にする」を「</a:t>
            </a:r>
            <a:r>
              <a:rPr lang="en-US" altLang="ja-JP" dirty="0"/>
              <a:t>YES</a:t>
            </a:r>
            <a:r>
              <a:rPr lang="ja-JP" altLang="en-US" dirty="0"/>
              <a:t>」にします。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※</a:t>
            </a:r>
            <a:r>
              <a:rPr lang="ja-JP" altLang="en-US" dirty="0"/>
              <a:t>「自動翻訳」機能はオプションです。</a:t>
            </a:r>
            <a:br>
              <a:rPr lang="en-US" altLang="ja-JP" dirty="0"/>
            </a:br>
            <a:r>
              <a:rPr lang="en-US" altLang="ja-JP" dirty="0"/>
              <a:t>1</a:t>
            </a:r>
            <a:r>
              <a:rPr lang="ja-JP" altLang="en-US" dirty="0"/>
              <a:t>つの</a:t>
            </a:r>
            <a:r>
              <a:rPr lang="en-US" altLang="ja-JP" dirty="0" err="1"/>
              <a:t>vtt</a:t>
            </a:r>
            <a:r>
              <a:rPr lang="ja-JP" altLang="en-US" dirty="0"/>
              <a:t>ファイルを元に、</a:t>
            </a:r>
            <a:r>
              <a:rPr lang="en-US" altLang="ja-JP" dirty="0"/>
              <a:t>AWS</a:t>
            </a:r>
            <a:r>
              <a:rPr lang="ja-JP" altLang="en-US" dirty="0"/>
              <a:t>の翻訳機能を用いて</a:t>
            </a:r>
            <a:r>
              <a:rPr lang="en-US" altLang="ja-JP" dirty="0" err="1"/>
              <a:t>vtt</a:t>
            </a:r>
            <a:r>
              <a:rPr lang="ja-JP" altLang="en-US" dirty="0"/>
              <a:t>ファイルを生成します。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ビデオファイルの削除・差し替え</a:t>
            </a:r>
            <a:r>
              <a:rPr lang="en-US" altLang="ja-JP" dirty="0"/>
              <a:t>/</a:t>
            </a:r>
            <a:r>
              <a:rPr lang="ja-JP" altLang="en-US" dirty="0"/>
              <a:t>ｖｔｔファイルの削除・差し替え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一度コースに設置したビデオファイルや</a:t>
            </a:r>
            <a:r>
              <a:rPr lang="en-US" altLang="ja-JP" dirty="0" err="1"/>
              <a:t>vtt</a:t>
            </a:r>
            <a:r>
              <a:rPr lang="ja-JP" altLang="en-US" dirty="0"/>
              <a:t>ファイルについて、削除や差し替えをしたい場合は、設置した</a:t>
            </a:r>
            <a:r>
              <a:rPr lang="en-US" altLang="ja-JP" dirty="0" err="1"/>
              <a:t>ELVideo</a:t>
            </a:r>
            <a:r>
              <a:rPr lang="ja-JP" altLang="en-US" dirty="0"/>
              <a:t>活動ごと削除をしてから、新しく「活動とリソースを追加する」から</a:t>
            </a:r>
            <a:r>
              <a:rPr lang="en-US" altLang="ja-JP" dirty="0" err="1"/>
              <a:t>ELVideo</a:t>
            </a:r>
            <a:r>
              <a:rPr lang="ja-JP" altLang="en-US" dirty="0"/>
              <a:t>を設定して下さい。「</a:t>
            </a:r>
            <a:r>
              <a:rPr lang="en-US" altLang="ja-JP" dirty="0"/>
              <a:t>Video</a:t>
            </a:r>
            <a:r>
              <a:rPr lang="ja-JP" altLang="en-US" dirty="0"/>
              <a:t>ファイル設定」の「アップロード動画を削除」機能は使いません。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シークバー非表示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最後までビデオを視聴するまで、シークバーのコントロールを抑制することが出来ます。最後まで視聴したかの判断は「活動完了」によって行っています。この機能を有効化する場合は、活動完了設定を「完了するには学生は最後まで再生する必要があります」にしてください。</a:t>
            </a:r>
            <a:endParaRPr lang="en-US" altLang="ja-JP" dirty="0"/>
          </a:p>
          <a:p>
            <a:pPr lvl="1">
              <a:buFont typeface="+mj-lt"/>
              <a:buAutoNum type="arabicPeriod"/>
            </a:pPr>
            <a:r>
              <a:rPr lang="ja-JP" altLang="en-US" dirty="0"/>
              <a:t>「シークバーを非表示にする」を「</a:t>
            </a:r>
            <a:r>
              <a:rPr lang="en-US" altLang="ja-JP" dirty="0"/>
              <a:t>YES</a:t>
            </a:r>
            <a:r>
              <a:rPr lang="ja-JP" altLang="en-US" dirty="0"/>
              <a:t>」にします。</a:t>
            </a:r>
          </a:p>
          <a:p>
            <a:pPr marL="0" indent="0">
              <a:buNone/>
            </a:pPr>
            <a:r>
              <a:rPr lang="en-US" altLang="ja-JP" dirty="0"/>
              <a:t>【Video</a:t>
            </a:r>
            <a:r>
              <a:rPr lang="ja-JP" altLang="en-US" dirty="0"/>
              <a:t>ファイル設定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▼容量</a:t>
            </a:r>
            <a:br>
              <a:rPr lang="en-US" altLang="ja-JP" dirty="0"/>
            </a:br>
            <a:r>
              <a:rPr lang="en-US" altLang="ja-JP" dirty="0"/>
              <a:t>CDN</a:t>
            </a:r>
            <a:r>
              <a:rPr lang="ja-JP" altLang="en-US" dirty="0"/>
              <a:t>に格納されているファイルの容量が示されます。</a:t>
            </a:r>
            <a:r>
              <a:rPr lang="en-US" altLang="ja-JP" dirty="0"/>
              <a:t>CDN</a:t>
            </a:r>
            <a:r>
              <a:rPr lang="ja-JP" altLang="en-US" dirty="0"/>
              <a:t>の空き容量が少なくなってきた際は、お申し出ください。あくまでも容量のため、流量（使用量）ではございません。実際の請求はご契約に基づき算出しておりますので、ご契約内容をご確認ください。</a:t>
            </a:r>
          </a:p>
          <a:p>
            <a:pPr marL="0" indent="0">
              <a:buNone/>
            </a:pPr>
            <a:r>
              <a:rPr lang="ja-JP" altLang="en-US" dirty="0"/>
              <a:t>▼動画をパスで指定</a:t>
            </a:r>
            <a:br>
              <a:rPr lang="en-US" altLang="ja-JP" dirty="0"/>
            </a:br>
            <a:r>
              <a:rPr lang="ja-JP" altLang="en-US" dirty="0"/>
              <a:t>過去の</a:t>
            </a:r>
            <a:r>
              <a:rPr lang="en-US" altLang="ja-JP" dirty="0" err="1"/>
              <a:t>ELVideo</a:t>
            </a:r>
            <a:r>
              <a:rPr lang="ja-JP" altLang="en-US" dirty="0"/>
              <a:t>プラグインとのバージョンの互換性のため、便宜上表示されております。現在は使用しておりません。</a:t>
            </a:r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その他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en-US" altLang="ja-JP" dirty="0"/>
              <a:t>CDN</a:t>
            </a:r>
            <a:r>
              <a:rPr lang="ja-JP" altLang="en-US" dirty="0"/>
              <a:t>にアップロードしたビデオファイルは、セキュリティ担保のためファイル名をハッシュ化しております。そのため、ファイルを取り出したりダウンロードすることはできません。アップロード元のビデオファイルデータの管理はお客様にてお願いいた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37954A-2094-6FCA-E203-5E4E61786375}"/>
              </a:ext>
            </a:extLst>
          </p:cNvPr>
          <p:cNvSpPr txBox="1"/>
          <p:nvPr/>
        </p:nvSpPr>
        <p:spPr>
          <a:xfrm>
            <a:off x="4642718" y="6669616"/>
            <a:ext cx="290656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ビデオを視聴させたい（活動：</a:t>
            </a:r>
            <a:r>
              <a:rPr kumimoji="1" lang="en-US" altLang="ja-JP" sz="1050" dirty="0">
                <a:solidFill>
                  <a:schemeClr val="bg1"/>
                </a:solidFill>
              </a:rPr>
              <a:t>EL</a:t>
            </a:r>
            <a:r>
              <a:rPr kumimoji="1" lang="ja-JP" altLang="en-US" sz="1050" dirty="0">
                <a:solidFill>
                  <a:schemeClr val="bg1"/>
                </a:solidFill>
              </a:rPr>
              <a:t>ビデオ）</a:t>
            </a:r>
            <a:r>
              <a:rPr kumimoji="1" lang="en-US" altLang="ja-JP" sz="1050" dirty="0">
                <a:solidFill>
                  <a:schemeClr val="bg1"/>
                </a:solidFill>
              </a:rPr>
              <a:t>_2</a:t>
            </a:r>
            <a:endParaRPr kumimoji="1" lang="ja-JP" altLang="en-US" sz="1050" dirty="0">
              <a:solidFill>
                <a:schemeClr val="bg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D2BDD818-F761-49B3-50F0-32E212DDDAED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633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altLang="ja-JP" dirty="0"/>
              <a:t>EL</a:t>
            </a:r>
            <a:r>
              <a:rPr lang="ja-JP" altLang="en-US" dirty="0"/>
              <a:t>ビデオとは、</a:t>
            </a:r>
            <a:r>
              <a:rPr lang="en-US" altLang="ja-JP" dirty="0"/>
              <a:t>CDN</a:t>
            </a:r>
            <a:r>
              <a:rPr lang="ja-JP" altLang="en-US" dirty="0"/>
              <a:t>（コンテンツ配信ネットワーク）からビデオを配信する弊社オリジナルのサービスです。</a:t>
            </a:r>
            <a:br>
              <a:rPr lang="en-US" altLang="ja-JP" dirty="0"/>
            </a:br>
            <a:r>
              <a:rPr lang="en-US" altLang="ja-JP" dirty="0"/>
              <a:t>Moodle</a:t>
            </a:r>
            <a:r>
              <a:rPr lang="ja-JP" altLang="en-US" dirty="0"/>
              <a:t>への負荷の心配なく、多量のビデオを多数のユーザに向けて配信することができます。ご利用にはオプションのお申し込みが必要です。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DFF8113-57C5-2A05-C2B5-49476D898C7B}"/>
              </a:ext>
            </a:extLst>
          </p:cNvPr>
          <p:cNvSpPr/>
          <p:nvPr/>
        </p:nvSpPr>
        <p:spPr>
          <a:xfrm>
            <a:off x="-1" y="1097183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0C77845-C85A-4342-041F-EC91DEB8C17E}"/>
              </a:ext>
            </a:extLst>
          </p:cNvPr>
          <p:cNvCxnSpPr>
            <a:cxnSpLocks/>
          </p:cNvCxnSpPr>
          <p:nvPr/>
        </p:nvCxnSpPr>
        <p:spPr>
          <a:xfrm>
            <a:off x="156000" y="3712211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A1DE872B-1235-A11F-F025-F5B8734F7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99" b="51026"/>
          <a:stretch/>
        </p:blipFill>
        <p:spPr>
          <a:xfrm>
            <a:off x="6170299" y="1226864"/>
            <a:ext cx="5865701" cy="1584926"/>
          </a:xfrm>
          <a:prstGeom prst="rect">
            <a:avLst/>
          </a:prstGeom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0D67DDCE-F89C-4999-7687-89C64F883F88}"/>
              </a:ext>
            </a:extLst>
          </p:cNvPr>
          <p:cNvCxnSpPr>
            <a:cxnSpLocks/>
          </p:cNvCxnSpPr>
          <p:nvPr/>
        </p:nvCxnSpPr>
        <p:spPr>
          <a:xfrm>
            <a:off x="156000" y="2967220"/>
            <a:ext cx="5850353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図 11">
            <a:extLst>
              <a:ext uri="{FF2B5EF4-FFF2-40B4-BE49-F238E27FC236}">
                <a16:creationId xmlns:a16="http://schemas.microsoft.com/office/drawing/2014/main" id="{8BDA58CD-FA59-93CB-CD90-5ABDEFFCD9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27" b="17340"/>
          <a:stretch/>
        </p:blipFill>
        <p:spPr>
          <a:xfrm>
            <a:off x="6170299" y="3822677"/>
            <a:ext cx="5791402" cy="699214"/>
          </a:xfrm>
          <a:prstGeom prst="rect">
            <a:avLst/>
          </a:prstGeom>
        </p:spPr>
      </p:pic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8DE66281-4415-78B3-A382-5342DB754271}"/>
              </a:ext>
            </a:extLst>
          </p:cNvPr>
          <p:cNvCxnSpPr>
            <a:cxnSpLocks/>
          </p:cNvCxnSpPr>
          <p:nvPr/>
        </p:nvCxnSpPr>
        <p:spPr>
          <a:xfrm>
            <a:off x="156000" y="4626386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>
            <a:extLst>
              <a:ext uri="{FF2B5EF4-FFF2-40B4-BE49-F238E27FC236}">
                <a16:creationId xmlns:a16="http://schemas.microsoft.com/office/drawing/2014/main" id="{4135643B-937C-DD30-6843-402426D7E9E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4748500"/>
            <a:ext cx="5865701" cy="1800434"/>
          </a:xfrm>
          <a:prstGeom prst="rect">
            <a:avLst/>
          </a:prstGeom>
        </p:spPr>
      </p:pic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F22C640-B656-B4D3-6C5F-D12E913837CC}"/>
              </a:ext>
            </a:extLst>
          </p:cNvPr>
          <p:cNvCxnSpPr>
            <a:cxnSpLocks/>
          </p:cNvCxnSpPr>
          <p:nvPr/>
        </p:nvCxnSpPr>
        <p:spPr>
          <a:xfrm>
            <a:off x="156000" y="5972707"/>
            <a:ext cx="5850353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38FDD6E-9D63-5D78-BFC7-DAB4EE61CE49}"/>
              </a:ext>
            </a:extLst>
          </p:cNvPr>
          <p:cNvSpPr/>
          <p:nvPr/>
        </p:nvSpPr>
        <p:spPr>
          <a:xfrm>
            <a:off x="7351059" y="1649506"/>
            <a:ext cx="663388" cy="16716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4C514C3-5C8C-D60D-5628-4D11BF955563}"/>
              </a:ext>
            </a:extLst>
          </p:cNvPr>
          <p:cNvSpPr/>
          <p:nvPr/>
        </p:nvSpPr>
        <p:spPr>
          <a:xfrm>
            <a:off x="7413812" y="2082000"/>
            <a:ext cx="510988" cy="5120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122C0CE9-67A1-AE6E-28E3-80AADE521C37}"/>
              </a:ext>
            </a:extLst>
          </p:cNvPr>
          <p:cNvGrpSpPr/>
          <p:nvPr/>
        </p:nvGrpSpPr>
        <p:grpSpPr>
          <a:xfrm>
            <a:off x="10043052" y="1828885"/>
            <a:ext cx="2067247" cy="1432082"/>
            <a:chOff x="10043052" y="1828885"/>
            <a:chExt cx="2067247" cy="1432082"/>
          </a:xfrm>
        </p:grpSpPr>
        <p:sp>
          <p:nvSpPr>
            <p:cNvPr id="25" name="吹き出し: 四角形 24">
              <a:extLst>
                <a:ext uri="{FF2B5EF4-FFF2-40B4-BE49-F238E27FC236}">
                  <a16:creationId xmlns:a16="http://schemas.microsoft.com/office/drawing/2014/main" id="{B1CE29A6-6432-A060-94CB-FF96BE0DB57C}"/>
                </a:ext>
              </a:extLst>
            </p:cNvPr>
            <p:cNvSpPr/>
            <p:nvPr/>
          </p:nvSpPr>
          <p:spPr>
            <a:xfrm>
              <a:off x="10043052" y="1828885"/>
              <a:ext cx="2067247" cy="1432082"/>
            </a:xfrm>
            <a:prstGeom prst="wedgeRectCallout">
              <a:avLst>
                <a:gd name="adj1" fmla="val -65933"/>
                <a:gd name="adj2" fmla="val -53934"/>
              </a:avLst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D8540BA3-A450-E9C6-12A9-97BEB7A08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23141" y="1882805"/>
              <a:ext cx="1907068" cy="1324243"/>
            </a:xfrm>
            <a:prstGeom prst="rect">
              <a:avLst/>
            </a:prstGeom>
          </p:spPr>
        </p:pic>
      </p:grp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B352873-61BD-1B33-C1F5-E89C1BB2C342}"/>
              </a:ext>
            </a:extLst>
          </p:cNvPr>
          <p:cNvSpPr/>
          <p:nvPr/>
        </p:nvSpPr>
        <p:spPr>
          <a:xfrm>
            <a:off x="7799294" y="4208124"/>
            <a:ext cx="466165" cy="2794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乗算記号 27">
            <a:extLst>
              <a:ext uri="{FF2B5EF4-FFF2-40B4-BE49-F238E27FC236}">
                <a16:creationId xmlns:a16="http://schemas.microsoft.com/office/drawing/2014/main" id="{5A6DF14F-2BBE-04CF-E689-4E3F2A6A5E54}"/>
              </a:ext>
            </a:extLst>
          </p:cNvPr>
          <p:cNvSpPr/>
          <p:nvPr/>
        </p:nvSpPr>
        <p:spPr>
          <a:xfrm>
            <a:off x="10466425" y="6132780"/>
            <a:ext cx="526602" cy="526602"/>
          </a:xfrm>
          <a:prstGeom prst="mathMultiply">
            <a:avLst>
              <a:gd name="adj1" fmla="val 0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1D958381-51DC-B842-6FDA-5845BF4507D6}"/>
              </a:ext>
            </a:extLst>
          </p:cNvPr>
          <p:cNvSpPr/>
          <p:nvPr/>
        </p:nvSpPr>
        <p:spPr>
          <a:xfrm>
            <a:off x="7549283" y="4748500"/>
            <a:ext cx="3620741" cy="19264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28822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2568</TotalTime>
  <Words>860</Words>
  <Application>Microsoft Office PowerPoint</Application>
  <PresentationFormat>ワイド画面</PresentationFormat>
  <Paragraphs>52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Times New Roman</vt:lpstr>
      <vt:lpstr>Wingdings</vt:lpstr>
      <vt:lpstr>Wingdings 2</vt:lpstr>
      <vt:lpstr>HDOfficeLightV0</vt:lpstr>
      <vt:lpstr>ビデオを視聴させたい（活動：ELビデオ）</vt:lpstr>
      <vt:lpstr>ビデオを視聴させたい（活動：ELビデオ）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43</cp:revision>
  <dcterms:created xsi:type="dcterms:W3CDTF">2024-07-23T04:09:56Z</dcterms:created>
  <dcterms:modified xsi:type="dcterms:W3CDTF">2025-01-23T01:41:54Z</dcterms:modified>
</cp:coreProperties>
</file>