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4"/>
  </p:notesMasterIdLst>
  <p:sldIdLst>
    <p:sldId id="257" r:id="rId2"/>
    <p:sldId id="258"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5192D"/>
    <a:srgbClr val="243A76"/>
    <a:srgbClr val="0694B5"/>
    <a:srgbClr val="F98012"/>
    <a:srgbClr val="97C93D"/>
    <a:srgbClr val="F6BF1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039" autoAdjust="0"/>
    <p:restoredTop sz="95806" autoAdjust="0"/>
  </p:normalViewPr>
  <p:slideViewPr>
    <p:cSldViewPr snapToGrid="0">
      <p:cViewPr varScale="1">
        <p:scale>
          <a:sx n="98" d="100"/>
          <a:sy n="98" d="100"/>
        </p:scale>
        <p:origin x="384" y="5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8BEDD5-0915-4C9D-9D83-3A43AB20BCFC}" type="datetimeFigureOut">
              <a:rPr kumimoji="1" lang="ja-JP" altLang="en-US" smtClean="0"/>
              <a:t>2025/1/23</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7D4322-C6A9-4636-9EBB-6E6459FFB3BA}" type="slidenum">
              <a:rPr kumimoji="1" lang="ja-JP" altLang="en-US" smtClean="0"/>
              <a:t>‹#›</a:t>
            </a:fld>
            <a:endParaRPr kumimoji="1" lang="ja-JP" altLang="en-US"/>
          </a:p>
        </p:txBody>
      </p:sp>
    </p:spTree>
    <p:extLst>
      <p:ext uri="{BB962C8B-B14F-4D97-AF65-F5344CB8AC3E}">
        <p14:creationId xmlns:p14="http://schemas.microsoft.com/office/powerpoint/2010/main" val="10051781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E7D4322-C6A9-4636-9EBB-6E6459FFB3BA}" type="slidenum">
              <a:rPr kumimoji="1" lang="ja-JP" altLang="en-US" smtClean="0"/>
              <a:t>1</a:t>
            </a:fld>
            <a:endParaRPr kumimoji="1" lang="ja-JP" altLang="en-US"/>
          </a:p>
        </p:txBody>
      </p:sp>
    </p:spTree>
    <p:extLst>
      <p:ext uri="{BB962C8B-B14F-4D97-AF65-F5344CB8AC3E}">
        <p14:creationId xmlns:p14="http://schemas.microsoft.com/office/powerpoint/2010/main" val="13030868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9E6607-70BE-4B5E-7869-E344AE16928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B216C31-E3DD-DE11-C1CF-A731933354E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5DEF56B-736B-F65F-E35E-417A0ECA77FC}"/>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C493D095-1C1B-71AD-F074-8E0E4B2011D2}"/>
              </a:ext>
            </a:extLst>
          </p:cNvPr>
          <p:cNvSpPr>
            <a:spLocks noGrp="1"/>
          </p:cNvSpPr>
          <p:nvPr>
            <p:ph type="sldNum" sz="quarter" idx="5"/>
          </p:nvPr>
        </p:nvSpPr>
        <p:spPr/>
        <p:txBody>
          <a:bodyPr/>
          <a:lstStyle/>
          <a:p>
            <a:fld id="{BE7D4322-C6A9-4636-9EBB-6E6459FFB3BA}" type="slidenum">
              <a:rPr kumimoji="1" lang="ja-JP" altLang="en-US" smtClean="0"/>
              <a:t>2</a:t>
            </a:fld>
            <a:endParaRPr kumimoji="1" lang="ja-JP" altLang="en-US"/>
          </a:p>
        </p:txBody>
      </p:sp>
    </p:spTree>
    <p:extLst>
      <p:ext uri="{BB962C8B-B14F-4D97-AF65-F5344CB8AC3E}">
        <p14:creationId xmlns:p14="http://schemas.microsoft.com/office/powerpoint/2010/main" val="35556222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79140980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87067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22077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230299" y="607798"/>
            <a:ext cx="11731403" cy="57485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19772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665829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38965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45127" y="2507550"/>
            <a:ext cx="515620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7550"/>
            <a:ext cx="51816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9" name="Slide Number Placeholder 8"/>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3946197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5" name="Slide Number Placeholder 4"/>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253478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4" name="Slide Number Placeholder 3"/>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427773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ja-JP" altLang="en-US"/>
              <a:t>マスター タイトルの書式設定</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478583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493206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A4356951-EDE9-D9D6-0E19-DF6D70C61DBD}"/>
              </a:ext>
            </a:extLst>
          </p:cNvPr>
          <p:cNvGrpSpPr/>
          <p:nvPr userDrawn="1"/>
        </p:nvGrpSpPr>
        <p:grpSpPr>
          <a:xfrm flipH="1" flipV="1">
            <a:off x="0" y="0"/>
            <a:ext cx="2235643" cy="468000"/>
            <a:chOff x="9956357" y="6454800"/>
            <a:chExt cx="2235643" cy="468000"/>
          </a:xfrm>
          <a:solidFill>
            <a:srgbClr val="C5192D"/>
          </a:solidFill>
        </p:grpSpPr>
        <p:sp>
          <p:nvSpPr>
            <p:cNvPr id="13" name="正方形/長方形 12">
              <a:extLst>
                <a:ext uri="{FF2B5EF4-FFF2-40B4-BE49-F238E27FC236}">
                  <a16:creationId xmlns:a16="http://schemas.microsoft.com/office/drawing/2014/main" id="{E9EACC2E-B0CA-C701-AFA1-2B351DFB394B}"/>
                </a:ext>
              </a:extLst>
            </p:cNvPr>
            <p:cNvSpPr/>
            <p:nvPr userDrawn="1"/>
          </p:nvSpPr>
          <p:spPr>
            <a:xfrm>
              <a:off x="10422384" y="6454800"/>
              <a:ext cx="1769616" cy="468000"/>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sp>
          <p:nvSpPr>
            <p:cNvPr id="14" name="直角三角形 13">
              <a:extLst>
                <a:ext uri="{FF2B5EF4-FFF2-40B4-BE49-F238E27FC236}">
                  <a16:creationId xmlns:a16="http://schemas.microsoft.com/office/drawing/2014/main" id="{F022FE20-CC43-6322-6721-FF5863DD3C9A}"/>
                </a:ext>
              </a:extLst>
            </p:cNvPr>
            <p:cNvSpPr>
              <a:spLocks/>
            </p:cNvSpPr>
            <p:nvPr userDrawn="1"/>
          </p:nvSpPr>
          <p:spPr>
            <a:xfrm flipH="1">
              <a:off x="9956357" y="6454800"/>
              <a:ext cx="468000" cy="468000"/>
            </a:xfrm>
            <a:prstGeom prst="rtTriangle">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grpSp>
      <p:sp>
        <p:nvSpPr>
          <p:cNvPr id="9" name="正方形/長方形 8">
            <a:extLst>
              <a:ext uri="{FF2B5EF4-FFF2-40B4-BE49-F238E27FC236}">
                <a16:creationId xmlns:a16="http://schemas.microsoft.com/office/drawing/2014/main" id="{B8465BE8-99C6-0E89-099A-9A78D36D1253}"/>
              </a:ext>
            </a:extLst>
          </p:cNvPr>
          <p:cNvSpPr/>
          <p:nvPr userDrawn="1"/>
        </p:nvSpPr>
        <p:spPr>
          <a:xfrm>
            <a:off x="0" y="423630"/>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Title Placeholder 1"/>
          <p:cNvSpPr>
            <a:spLocks noGrp="1"/>
          </p:cNvSpPr>
          <p:nvPr>
            <p:ph type="title"/>
          </p:nvPr>
        </p:nvSpPr>
        <p:spPr>
          <a:xfrm>
            <a:off x="2041864" y="67816"/>
            <a:ext cx="9318863" cy="320639"/>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230299" y="607798"/>
            <a:ext cx="11731403" cy="5741498"/>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6" name="Slide Number Placeholder 5"/>
          <p:cNvSpPr>
            <a:spLocks noGrp="1"/>
          </p:cNvSpPr>
          <p:nvPr>
            <p:ph type="sldNum" sz="quarter" idx="4"/>
          </p:nvPr>
        </p:nvSpPr>
        <p:spPr>
          <a:xfrm>
            <a:off x="9448800" y="0"/>
            <a:ext cx="2743200" cy="365125"/>
          </a:xfrm>
          <a:prstGeom prst="rect">
            <a:avLst/>
          </a:prstGeom>
        </p:spPr>
        <p:txBody>
          <a:bodyPr vert="horz" lIns="91440" tIns="45720" rIns="91440" bIns="45720" rtlCol="0" anchor="ctr"/>
          <a:lstStyle>
            <a:lvl1pPr algn="r">
              <a:defRPr sz="1100">
                <a:solidFill>
                  <a:schemeClr val="bg1">
                    <a:lumMod val="95000"/>
                  </a:schemeClr>
                </a:solidFill>
              </a:defRPr>
            </a:lvl1pPr>
          </a:lstStyle>
          <a:p>
            <a:fld id="{1DD2FF6F-59D3-4749-BAF3-88A52DAD3F4C}" type="slidenum">
              <a:rPr kumimoji="1" lang="ja-JP" altLang="en-US" smtClean="0"/>
              <a:pPr/>
              <a:t>‹#›</a:t>
            </a:fld>
            <a:endParaRPr kumimoji="1" lang="ja-JP" altLang="en-US"/>
          </a:p>
        </p:txBody>
      </p:sp>
      <p:sp>
        <p:nvSpPr>
          <p:cNvPr id="4" name="正方形/長方形 3">
            <a:extLst>
              <a:ext uri="{FF2B5EF4-FFF2-40B4-BE49-F238E27FC236}">
                <a16:creationId xmlns:a16="http://schemas.microsoft.com/office/drawing/2014/main" id="{4436E3FA-9F99-6611-6FE9-DD9145E75AE3}"/>
              </a:ext>
            </a:extLst>
          </p:cNvPr>
          <p:cNvSpPr/>
          <p:nvPr userDrawn="1"/>
        </p:nvSpPr>
        <p:spPr>
          <a:xfrm>
            <a:off x="10005152"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直角三角形 6">
            <a:extLst>
              <a:ext uri="{FF2B5EF4-FFF2-40B4-BE49-F238E27FC236}">
                <a16:creationId xmlns:a16="http://schemas.microsoft.com/office/drawing/2014/main" id="{3487C58F-CC34-0066-91DB-68ECFEB79CED}"/>
              </a:ext>
            </a:extLst>
          </p:cNvPr>
          <p:cNvSpPr>
            <a:spLocks/>
          </p:cNvSpPr>
          <p:nvPr userDrawn="1"/>
        </p:nvSpPr>
        <p:spPr>
          <a:xfrm flipH="1">
            <a:off x="9862666"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8" name="図 17">
            <a:extLst>
              <a:ext uri="{FF2B5EF4-FFF2-40B4-BE49-F238E27FC236}">
                <a16:creationId xmlns:a16="http://schemas.microsoft.com/office/drawing/2014/main" id="{0E76B0C3-40CE-CE8B-1266-B6D4D1AECCF6}"/>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57203" y="30736"/>
            <a:ext cx="1655209" cy="408285"/>
          </a:xfrm>
          <a:prstGeom prst="rect">
            <a:avLst/>
          </a:prstGeom>
        </p:spPr>
      </p:pic>
      <p:sp>
        <p:nvSpPr>
          <p:cNvPr id="24" name="正方形/長方形 23">
            <a:extLst>
              <a:ext uri="{FF2B5EF4-FFF2-40B4-BE49-F238E27FC236}">
                <a16:creationId xmlns:a16="http://schemas.microsoft.com/office/drawing/2014/main" id="{CF37BD06-D6FA-2CFE-C62C-6CE0910CFBE4}"/>
              </a:ext>
            </a:extLst>
          </p:cNvPr>
          <p:cNvSpPr/>
          <p:nvPr userDrawn="1"/>
        </p:nvSpPr>
        <p:spPr>
          <a:xfrm flipH="1">
            <a:off x="0"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900" b="1" dirty="0"/>
              <a:t>Moodle 4.5.1/Moodle Workplace 4.5.1</a:t>
            </a:r>
          </a:p>
        </p:txBody>
      </p:sp>
      <p:sp>
        <p:nvSpPr>
          <p:cNvPr id="25" name="直角三角形 24">
            <a:extLst>
              <a:ext uri="{FF2B5EF4-FFF2-40B4-BE49-F238E27FC236}">
                <a16:creationId xmlns:a16="http://schemas.microsoft.com/office/drawing/2014/main" id="{166C7EF4-E47B-6273-E4D8-3382391FC4BB}"/>
              </a:ext>
            </a:extLst>
          </p:cNvPr>
          <p:cNvSpPr>
            <a:spLocks/>
          </p:cNvSpPr>
          <p:nvPr userDrawn="1"/>
        </p:nvSpPr>
        <p:spPr>
          <a:xfrm>
            <a:off x="2175923"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50" b="1"/>
          </a:p>
        </p:txBody>
      </p:sp>
      <p:sp>
        <p:nvSpPr>
          <p:cNvPr id="27" name="正方形/長方形 26">
            <a:extLst>
              <a:ext uri="{FF2B5EF4-FFF2-40B4-BE49-F238E27FC236}">
                <a16:creationId xmlns:a16="http://schemas.microsoft.com/office/drawing/2014/main" id="{48A34314-8A33-B1F1-487C-E5B964ADB62B}"/>
              </a:ext>
            </a:extLst>
          </p:cNvPr>
          <p:cNvSpPr/>
          <p:nvPr userDrawn="1"/>
        </p:nvSpPr>
        <p:spPr>
          <a:xfrm flipH="1" flipV="1">
            <a:off x="2403272" y="6714000"/>
            <a:ext cx="7387583"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直角三角形 27">
            <a:extLst>
              <a:ext uri="{FF2B5EF4-FFF2-40B4-BE49-F238E27FC236}">
                <a16:creationId xmlns:a16="http://schemas.microsoft.com/office/drawing/2014/main" id="{D26CB49C-3E91-D2E2-06D0-C01F31F8C1F6}"/>
              </a:ext>
            </a:extLst>
          </p:cNvPr>
          <p:cNvSpPr>
            <a:spLocks/>
          </p:cNvSpPr>
          <p:nvPr userDrawn="1"/>
        </p:nvSpPr>
        <p:spPr>
          <a:xfrm flipV="1">
            <a:off x="9790857"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直角三角形 28">
            <a:extLst>
              <a:ext uri="{FF2B5EF4-FFF2-40B4-BE49-F238E27FC236}">
                <a16:creationId xmlns:a16="http://schemas.microsoft.com/office/drawing/2014/main" id="{4308DE99-391B-8E80-03A9-1A095E34C0B7}"/>
              </a:ext>
            </a:extLst>
          </p:cNvPr>
          <p:cNvSpPr>
            <a:spLocks/>
          </p:cNvSpPr>
          <p:nvPr userDrawn="1"/>
        </p:nvSpPr>
        <p:spPr>
          <a:xfrm flipH="1" flipV="1">
            <a:off x="2259271"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 name="図 7">
            <a:extLst>
              <a:ext uri="{FF2B5EF4-FFF2-40B4-BE49-F238E27FC236}">
                <a16:creationId xmlns:a16="http://schemas.microsoft.com/office/drawing/2014/main" id="{D4196778-7B53-F187-EDE0-C5C9EADFDC01}"/>
              </a:ext>
            </a:extLst>
          </p:cNvPr>
          <p:cNvPicPr>
            <a:picLocks noChangeAspect="1"/>
          </p:cNvPicPr>
          <p:nvPr userDrawn="1"/>
        </p:nvPicPr>
        <p:blipFill>
          <a:blip r:embed="rId1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065656" y="0"/>
            <a:ext cx="2126344" cy="457200"/>
          </a:xfrm>
          <a:prstGeom prst="rect">
            <a:avLst/>
          </a:prstGeom>
        </p:spPr>
      </p:pic>
      <p:pic>
        <p:nvPicPr>
          <p:cNvPr id="12" name="図 11">
            <a:extLst>
              <a:ext uri="{FF2B5EF4-FFF2-40B4-BE49-F238E27FC236}">
                <a16:creationId xmlns:a16="http://schemas.microsoft.com/office/drawing/2014/main" id="{7D04EF27-8DB1-3E5A-B55B-11278AC9BEFD}"/>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815552" y="6375600"/>
            <a:ext cx="1376448" cy="482400"/>
          </a:xfrm>
          <a:prstGeom prst="rect">
            <a:avLst/>
          </a:prstGeom>
        </p:spPr>
      </p:pic>
    </p:spTree>
    <p:extLst>
      <p:ext uri="{BB962C8B-B14F-4D97-AF65-F5344CB8AC3E}">
        <p14:creationId xmlns:p14="http://schemas.microsoft.com/office/powerpoint/2010/main" val="2187879465"/>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kumimoji="1" sz="1600" kern="1200">
          <a:solidFill>
            <a:schemeClr val="accent6">
              <a:lumMod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42A4BE-0A7F-162B-82BC-099F00873E3E}"/>
            </a:ext>
          </a:extLst>
        </p:cNvPr>
        <p:cNvGrpSpPr/>
        <p:nvPr/>
      </p:nvGrpSpPr>
      <p:grpSpPr>
        <a:xfrm>
          <a:off x="0" y="0"/>
          <a:ext cx="0" cy="0"/>
          <a:chOff x="0" y="0"/>
          <a:chExt cx="0" cy="0"/>
        </a:xfrm>
      </p:grpSpPr>
      <p:pic>
        <p:nvPicPr>
          <p:cNvPr id="25" name="図 24">
            <a:extLst>
              <a:ext uri="{FF2B5EF4-FFF2-40B4-BE49-F238E27FC236}">
                <a16:creationId xmlns:a16="http://schemas.microsoft.com/office/drawing/2014/main" id="{09CEB0DA-0444-62A1-654D-F968BA51A75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20193" y="2737269"/>
            <a:ext cx="5865700" cy="3672122"/>
          </a:xfrm>
          <a:prstGeom prst="rect">
            <a:avLst/>
          </a:prstGeom>
        </p:spPr>
      </p:pic>
      <p:sp>
        <p:nvSpPr>
          <p:cNvPr id="2" name="タイトル 1">
            <a:extLst>
              <a:ext uri="{FF2B5EF4-FFF2-40B4-BE49-F238E27FC236}">
                <a16:creationId xmlns:a16="http://schemas.microsoft.com/office/drawing/2014/main" id="{115A7330-3FAD-AB63-4026-C95BCB68896D}"/>
              </a:ext>
            </a:extLst>
          </p:cNvPr>
          <p:cNvSpPr>
            <a:spLocks noGrp="1"/>
          </p:cNvSpPr>
          <p:nvPr>
            <p:ph type="title"/>
          </p:nvPr>
        </p:nvSpPr>
        <p:spPr/>
        <p:txBody>
          <a:bodyPr/>
          <a:lstStyle/>
          <a:p>
            <a:r>
              <a:rPr kumimoji="1" lang="ja-JP" altLang="en-US" dirty="0"/>
              <a:t>課題に評価をつける</a:t>
            </a:r>
          </a:p>
        </p:txBody>
      </p:sp>
      <p:sp>
        <p:nvSpPr>
          <p:cNvPr id="3" name="コンテンツ プレースホルダー 2">
            <a:extLst>
              <a:ext uri="{FF2B5EF4-FFF2-40B4-BE49-F238E27FC236}">
                <a16:creationId xmlns:a16="http://schemas.microsoft.com/office/drawing/2014/main" id="{DB7C86CA-410C-76A3-DA85-FF4C8A7FFA89}"/>
              </a:ext>
            </a:extLst>
          </p:cNvPr>
          <p:cNvSpPr>
            <a:spLocks noGrp="1"/>
          </p:cNvSpPr>
          <p:nvPr>
            <p:ph idx="1"/>
          </p:nvPr>
        </p:nvSpPr>
        <p:spPr>
          <a:xfrm>
            <a:off x="230299" y="1586575"/>
            <a:ext cx="5865701" cy="5083039"/>
          </a:xfrm>
        </p:spPr>
        <p:txBody>
          <a:bodyPr>
            <a:normAutofit/>
          </a:bodyPr>
          <a:lstStyle/>
          <a:p>
            <a:pPr>
              <a:buFont typeface="+mj-lt"/>
              <a:buAutoNum type="arabicPeriod"/>
            </a:pPr>
            <a:r>
              <a:rPr lang="ja-JP" altLang="en-US" dirty="0"/>
              <a:t>評価をつけたい「課題」をクリックし、「評点」をクリックします。</a:t>
            </a:r>
            <a:br>
              <a:rPr lang="en-US" altLang="ja-JP" dirty="0"/>
            </a:br>
            <a:r>
              <a:rPr lang="ja-JP" altLang="en-US" dirty="0"/>
              <a:t>「評定概要」では、課題の提出状況や評定が必要な課題の数を確認することができます。</a:t>
            </a:r>
            <a:endParaRPr lang="en-US" altLang="ja-JP" dirty="0"/>
          </a:p>
          <a:p>
            <a:pPr>
              <a:buFont typeface="+mj-lt"/>
              <a:buAutoNum type="arabicPeriod"/>
            </a:pPr>
            <a:endParaRPr lang="en-US" altLang="ja-JP" dirty="0"/>
          </a:p>
          <a:p>
            <a:pPr>
              <a:buFont typeface="+mj-lt"/>
              <a:buAutoNum type="arabicPeriod"/>
            </a:pPr>
            <a:endParaRPr lang="en-US" altLang="ja-JP" dirty="0"/>
          </a:p>
          <a:p>
            <a:pPr>
              <a:buFont typeface="+mj-lt"/>
              <a:buAutoNum type="arabicPeriod"/>
            </a:pPr>
            <a:endParaRPr lang="ja-JP" altLang="en-US" dirty="0"/>
          </a:p>
          <a:p>
            <a:pPr>
              <a:buFont typeface="+mj-lt"/>
              <a:buAutoNum type="arabicPeriod"/>
            </a:pPr>
            <a:r>
              <a:rPr lang="ja-JP" altLang="en-US" dirty="0"/>
              <a:t>評点入力画面の一例です。課題の設定に応じた評定を行います。</a:t>
            </a:r>
            <a:br>
              <a:rPr lang="en-US" altLang="ja-JP" dirty="0"/>
            </a:br>
            <a:endParaRPr lang="en-US" altLang="ja-JP" dirty="0"/>
          </a:p>
          <a:p>
            <a:pPr lvl="1">
              <a:buFont typeface="Wingdings" panose="05000000000000000000" pitchFamily="2" charset="2"/>
              <a:buChar char="u"/>
            </a:pPr>
            <a:r>
              <a:rPr lang="ja-JP" altLang="en-US" dirty="0"/>
              <a:t>提出物が</a:t>
            </a:r>
            <a:r>
              <a:rPr lang="en-US" altLang="ja-JP" dirty="0"/>
              <a:t>PDF</a:t>
            </a:r>
            <a:r>
              <a:rPr lang="ja-JP" altLang="en-US" dirty="0"/>
              <a:t>ファイルの場合、左側にプレビューが表示されます。</a:t>
            </a:r>
            <a:endParaRPr lang="en-US" altLang="ja-JP" dirty="0"/>
          </a:p>
          <a:p>
            <a:pPr lvl="1">
              <a:buFont typeface="Wingdings" panose="05000000000000000000" pitchFamily="2" charset="2"/>
              <a:buChar char="u"/>
            </a:pPr>
            <a:r>
              <a:rPr lang="ja-JP" altLang="en-US" dirty="0"/>
              <a:t>提出データのダウンロードも可能です。</a:t>
            </a:r>
            <a:endParaRPr lang="en-US" altLang="ja-JP" dirty="0"/>
          </a:p>
          <a:p>
            <a:pPr lvl="1">
              <a:buFont typeface="Wingdings" panose="05000000000000000000" pitchFamily="2" charset="2"/>
              <a:buChar char="u"/>
            </a:pPr>
            <a:r>
              <a:rPr lang="ja-JP" altLang="en-US" dirty="0"/>
              <a:t>評点に点数を入力します。</a:t>
            </a:r>
            <a:endParaRPr lang="en-US" altLang="ja-JP" dirty="0"/>
          </a:p>
          <a:p>
            <a:pPr lvl="1">
              <a:buFont typeface="Wingdings" panose="05000000000000000000" pitchFamily="2" charset="2"/>
              <a:buChar char="u"/>
            </a:pPr>
            <a:r>
              <a:rPr lang="ja-JP" altLang="en-US" dirty="0"/>
              <a:t>フィードバックコメントを入力します。</a:t>
            </a:r>
            <a:endParaRPr lang="en-US" altLang="ja-JP" dirty="0"/>
          </a:p>
          <a:p>
            <a:pPr>
              <a:buFont typeface="+mj-lt"/>
              <a:buAutoNum type="arabicPeriod"/>
            </a:pPr>
            <a:r>
              <a:rPr lang="ja-JP" altLang="en-US" dirty="0"/>
              <a:t>採点後は「変更を保存する」をクリックします。</a:t>
            </a:r>
            <a:br>
              <a:rPr lang="en-US" altLang="ja-JP" dirty="0"/>
            </a:br>
            <a:r>
              <a:rPr lang="ja-JP" altLang="en-US" dirty="0"/>
              <a:t>「保存して次を表示する」をクリックすると、次の提出者の課題が表示されます。</a:t>
            </a:r>
            <a:endParaRPr lang="en-US" altLang="ja-JP" dirty="0"/>
          </a:p>
          <a:p>
            <a:pPr>
              <a:buFont typeface="+mj-lt"/>
              <a:buAutoNum type="arabicPeriod"/>
            </a:pPr>
            <a:r>
              <a:rPr lang="ja-JP" altLang="en-US" dirty="0"/>
              <a:t>「学生に通知する」にチェックを入れておくと、評価された旨の通知が飛びます。</a:t>
            </a:r>
            <a:br>
              <a:rPr lang="en-US" altLang="ja-JP" dirty="0"/>
            </a:br>
            <a:r>
              <a:rPr lang="en-US" altLang="ja-JP" dirty="0"/>
              <a:t>※</a:t>
            </a:r>
            <a:r>
              <a:rPr lang="ja-JP" altLang="en-US" dirty="0"/>
              <a:t>通知機能はサイト全体の設定状況に依存します。</a:t>
            </a:r>
            <a:endParaRPr lang="en-US" altLang="ja-JP" dirty="0"/>
          </a:p>
          <a:p>
            <a:pPr>
              <a:buFont typeface="+mj-lt"/>
              <a:buAutoNum type="arabicPeriod"/>
            </a:pPr>
            <a:r>
              <a:rPr lang="ja-JP" altLang="en-US" dirty="0"/>
              <a:t>右下のアイコンで、評定入力画面の表示を切り替えます。</a:t>
            </a:r>
            <a:endParaRPr lang="en-US" altLang="ja-JP" dirty="0"/>
          </a:p>
          <a:p>
            <a:pPr lvl="1">
              <a:buFont typeface="+mj-lt"/>
              <a:buAutoNum type="arabicPeriod"/>
            </a:pPr>
            <a:r>
              <a:rPr lang="ja-JP" altLang="en-US" dirty="0"/>
              <a:t>左：レビューパネルを折りたたみ、右側の評価項目のみの表示になります。</a:t>
            </a:r>
            <a:endParaRPr lang="en-US" altLang="ja-JP" dirty="0"/>
          </a:p>
          <a:p>
            <a:pPr lvl="1">
              <a:buFont typeface="+mj-lt"/>
              <a:buAutoNum type="arabicPeriod"/>
            </a:pPr>
            <a:r>
              <a:rPr lang="ja-JP" altLang="en-US" dirty="0"/>
              <a:t>中央：デフォルトレイアウトに戻ります。</a:t>
            </a:r>
            <a:endParaRPr lang="en-US" altLang="ja-JP" dirty="0"/>
          </a:p>
          <a:p>
            <a:pPr lvl="1">
              <a:buFont typeface="+mj-lt"/>
              <a:buAutoNum type="arabicPeriod"/>
            </a:pPr>
            <a:r>
              <a:rPr lang="ja-JP" altLang="en-US" dirty="0"/>
              <a:t>右：評定パネルを折りたたみ、左側のプレビューのみの表示になります。</a:t>
            </a:r>
            <a:endParaRPr lang="en-US" altLang="ja-JP" dirty="0"/>
          </a:p>
          <a:p>
            <a:pPr>
              <a:buFont typeface="+mj-lt"/>
              <a:buAutoNum type="arabicPeriod"/>
            </a:pPr>
            <a:r>
              <a:rPr lang="ja-JP" altLang="en-US" dirty="0"/>
              <a:t>右上のメニューから、評価したい提出物を選んで表示することも可能です。</a:t>
            </a:r>
            <a:endParaRPr lang="en-US" altLang="ja-JP" dirty="0"/>
          </a:p>
          <a:p>
            <a:pPr>
              <a:buFont typeface="+mj-lt"/>
              <a:buAutoNum type="arabicPeriod"/>
            </a:pPr>
            <a:r>
              <a:rPr lang="ja-JP" altLang="en-US" dirty="0"/>
              <a:t>「課題」に戻りたい場合は、左上の課題名称をクリックします。</a:t>
            </a:r>
            <a:endParaRPr lang="en-US" altLang="ja-JP" dirty="0"/>
          </a:p>
        </p:txBody>
      </p:sp>
      <p:sp>
        <p:nvSpPr>
          <p:cNvPr id="4" name="テキスト ボックス 3">
            <a:extLst>
              <a:ext uri="{FF2B5EF4-FFF2-40B4-BE49-F238E27FC236}">
                <a16:creationId xmlns:a16="http://schemas.microsoft.com/office/drawing/2014/main" id="{AACFEA84-FEA3-4F4C-6638-42839B9A3D36}"/>
              </a:ext>
            </a:extLst>
          </p:cNvPr>
          <p:cNvSpPr txBox="1"/>
          <p:nvPr/>
        </p:nvSpPr>
        <p:spPr>
          <a:xfrm>
            <a:off x="5330406" y="6669616"/>
            <a:ext cx="1531188" cy="253916"/>
          </a:xfrm>
          <a:prstGeom prst="rect">
            <a:avLst/>
          </a:prstGeom>
          <a:noFill/>
        </p:spPr>
        <p:txBody>
          <a:bodyPr wrap="none" rtlCol="0">
            <a:spAutoFit/>
          </a:bodyPr>
          <a:lstStyle/>
          <a:p>
            <a:r>
              <a:rPr kumimoji="1" lang="ja-JP" altLang="en-US" sz="1050" dirty="0">
                <a:solidFill>
                  <a:schemeClr val="bg1"/>
                </a:solidFill>
              </a:rPr>
              <a:t>課題に評価をつける</a:t>
            </a:r>
            <a:r>
              <a:rPr kumimoji="1" lang="en-US" altLang="ja-JP" sz="1050" dirty="0">
                <a:solidFill>
                  <a:schemeClr val="bg1"/>
                </a:solidFill>
              </a:rPr>
              <a:t>_1</a:t>
            </a:r>
            <a:endParaRPr kumimoji="1" lang="ja-JP" altLang="en-US" sz="1050" dirty="0">
              <a:solidFill>
                <a:schemeClr val="bg1"/>
              </a:solidFill>
            </a:endParaRPr>
          </a:p>
        </p:txBody>
      </p:sp>
      <p:sp>
        <p:nvSpPr>
          <p:cNvPr id="7" name="コンテンツ プレースホルダー 2">
            <a:extLst>
              <a:ext uri="{FF2B5EF4-FFF2-40B4-BE49-F238E27FC236}">
                <a16:creationId xmlns:a16="http://schemas.microsoft.com/office/drawing/2014/main" id="{0AE8D16A-1585-8D12-5D78-A75BCCF9DA2A}"/>
              </a:ext>
            </a:extLst>
          </p:cNvPr>
          <p:cNvSpPr txBox="1">
            <a:spLocks/>
          </p:cNvSpPr>
          <p:nvPr/>
        </p:nvSpPr>
        <p:spPr>
          <a:xfrm>
            <a:off x="230298" y="666861"/>
            <a:ext cx="11731403" cy="36094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a:lstStyle>
          <a:p>
            <a:pPr marL="0" indent="0">
              <a:lnSpc>
                <a:spcPct val="100000"/>
              </a:lnSpc>
              <a:buNone/>
            </a:pPr>
            <a:r>
              <a:rPr lang="ja-JP" altLang="en-US" dirty="0"/>
              <a:t>課題は自動採点ではありません。教師が評点を入力する必要があります。</a:t>
            </a:r>
          </a:p>
        </p:txBody>
      </p:sp>
      <p:sp>
        <p:nvSpPr>
          <p:cNvPr id="8" name="正方形/長方形 7">
            <a:extLst>
              <a:ext uri="{FF2B5EF4-FFF2-40B4-BE49-F238E27FC236}">
                <a16:creationId xmlns:a16="http://schemas.microsoft.com/office/drawing/2014/main" id="{BD577E41-E727-286F-9645-14BE8F17BDA4}"/>
              </a:ext>
            </a:extLst>
          </p:cNvPr>
          <p:cNvSpPr/>
          <p:nvPr/>
        </p:nvSpPr>
        <p:spPr>
          <a:xfrm>
            <a:off x="-1" y="933757"/>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00070CAF-5C4A-89E6-15E7-9B0AD2749D1D}"/>
              </a:ext>
            </a:extLst>
          </p:cNvPr>
          <p:cNvSpPr/>
          <p:nvPr/>
        </p:nvSpPr>
        <p:spPr>
          <a:xfrm>
            <a:off x="6601460" y="3334065"/>
            <a:ext cx="3345180" cy="2673076"/>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2B64428C-78C8-1647-CABA-CAA5C75945AD}"/>
              </a:ext>
            </a:extLst>
          </p:cNvPr>
          <p:cNvSpPr/>
          <p:nvPr/>
        </p:nvSpPr>
        <p:spPr>
          <a:xfrm>
            <a:off x="10396220" y="4589821"/>
            <a:ext cx="815340" cy="15240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a:extLst>
              <a:ext uri="{FF2B5EF4-FFF2-40B4-BE49-F238E27FC236}">
                <a16:creationId xmlns:a16="http://schemas.microsoft.com/office/drawing/2014/main" id="{51F5CC54-15BF-6FC8-8D4F-4D2D8D27AEC5}"/>
              </a:ext>
            </a:extLst>
          </p:cNvPr>
          <p:cNvSpPr/>
          <p:nvPr/>
        </p:nvSpPr>
        <p:spPr>
          <a:xfrm>
            <a:off x="10479346" y="5854741"/>
            <a:ext cx="1387533" cy="15240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a:extLst>
              <a:ext uri="{FF2B5EF4-FFF2-40B4-BE49-F238E27FC236}">
                <a16:creationId xmlns:a16="http://schemas.microsoft.com/office/drawing/2014/main" id="{DEFC3C73-0B6E-1EB0-C278-927517C26914}"/>
              </a:ext>
            </a:extLst>
          </p:cNvPr>
          <p:cNvSpPr/>
          <p:nvPr/>
        </p:nvSpPr>
        <p:spPr>
          <a:xfrm>
            <a:off x="10396220" y="3659433"/>
            <a:ext cx="815340" cy="15240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a:extLst>
              <a:ext uri="{FF2B5EF4-FFF2-40B4-BE49-F238E27FC236}">
                <a16:creationId xmlns:a16="http://schemas.microsoft.com/office/drawing/2014/main" id="{EEE41A82-3CFE-AAA0-02D2-7EC5DAEE24E3}"/>
              </a:ext>
            </a:extLst>
          </p:cNvPr>
          <p:cNvSpPr/>
          <p:nvPr/>
        </p:nvSpPr>
        <p:spPr>
          <a:xfrm>
            <a:off x="8350251" y="6212881"/>
            <a:ext cx="527050" cy="15240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a:extLst>
              <a:ext uri="{FF2B5EF4-FFF2-40B4-BE49-F238E27FC236}">
                <a16:creationId xmlns:a16="http://schemas.microsoft.com/office/drawing/2014/main" id="{E7696248-89A4-0372-1D40-362D8C4B0280}"/>
              </a:ext>
            </a:extLst>
          </p:cNvPr>
          <p:cNvSpPr/>
          <p:nvPr/>
        </p:nvSpPr>
        <p:spPr>
          <a:xfrm>
            <a:off x="8916670" y="6212881"/>
            <a:ext cx="687069" cy="15240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8" name="正方形/長方形 27">
            <a:extLst>
              <a:ext uri="{FF2B5EF4-FFF2-40B4-BE49-F238E27FC236}">
                <a16:creationId xmlns:a16="http://schemas.microsoft.com/office/drawing/2014/main" id="{09182646-9822-5ED8-C179-ED56A0EF4BA7}"/>
              </a:ext>
            </a:extLst>
          </p:cNvPr>
          <p:cNvSpPr/>
          <p:nvPr/>
        </p:nvSpPr>
        <p:spPr>
          <a:xfrm>
            <a:off x="7701548" y="6212881"/>
            <a:ext cx="527050" cy="15240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a:extLst>
              <a:ext uri="{FF2B5EF4-FFF2-40B4-BE49-F238E27FC236}">
                <a16:creationId xmlns:a16="http://schemas.microsoft.com/office/drawing/2014/main" id="{24A4B49F-E184-12A7-14AB-A68846F28124}"/>
              </a:ext>
            </a:extLst>
          </p:cNvPr>
          <p:cNvSpPr/>
          <p:nvPr/>
        </p:nvSpPr>
        <p:spPr>
          <a:xfrm>
            <a:off x="11447780" y="6212881"/>
            <a:ext cx="625416" cy="15240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0" name="正方形/長方形 29">
            <a:extLst>
              <a:ext uri="{FF2B5EF4-FFF2-40B4-BE49-F238E27FC236}">
                <a16:creationId xmlns:a16="http://schemas.microsoft.com/office/drawing/2014/main" id="{8309A1BF-C45F-44D7-1100-27DB4A6ABEAF}"/>
              </a:ext>
            </a:extLst>
          </p:cNvPr>
          <p:cNvSpPr/>
          <p:nvPr/>
        </p:nvSpPr>
        <p:spPr>
          <a:xfrm>
            <a:off x="10822364" y="2798147"/>
            <a:ext cx="1074996" cy="15240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1" name="正方形/長方形 30">
            <a:extLst>
              <a:ext uri="{FF2B5EF4-FFF2-40B4-BE49-F238E27FC236}">
                <a16:creationId xmlns:a16="http://schemas.microsoft.com/office/drawing/2014/main" id="{C50E4231-EE88-65C3-41F1-9FA6856C35B5}"/>
              </a:ext>
            </a:extLst>
          </p:cNvPr>
          <p:cNvSpPr/>
          <p:nvPr/>
        </p:nvSpPr>
        <p:spPr>
          <a:xfrm>
            <a:off x="6231433" y="2824817"/>
            <a:ext cx="488137" cy="15240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37" name="図 36">
            <a:extLst>
              <a:ext uri="{FF2B5EF4-FFF2-40B4-BE49-F238E27FC236}">
                <a16:creationId xmlns:a16="http://schemas.microsoft.com/office/drawing/2014/main" id="{762C5C0E-A9D2-4998-49A5-AF589F7BD71E}"/>
              </a:ext>
            </a:extLst>
          </p:cNvPr>
          <p:cNvPicPr>
            <a:picLocks noChangeAspect="1"/>
          </p:cNvPicPr>
          <p:nvPr/>
        </p:nvPicPr>
        <p:blipFill>
          <a:blip r:embed="rId4">
            <a:extLst>
              <a:ext uri="{28A0092B-C50C-407E-A947-70E740481C1C}">
                <a14:useLocalDpi xmlns:a14="http://schemas.microsoft.com/office/drawing/2010/main" val="0"/>
              </a:ext>
            </a:extLst>
          </a:blip>
          <a:srcRect r="58213" b="46668"/>
          <a:stretch/>
        </p:blipFill>
        <p:spPr>
          <a:xfrm>
            <a:off x="6231433" y="1143194"/>
            <a:ext cx="2363927" cy="1360485"/>
          </a:xfrm>
          <a:prstGeom prst="rect">
            <a:avLst/>
          </a:prstGeom>
        </p:spPr>
      </p:pic>
      <p:cxnSp>
        <p:nvCxnSpPr>
          <p:cNvPr id="38" name="直線コネクタ 37">
            <a:extLst>
              <a:ext uri="{FF2B5EF4-FFF2-40B4-BE49-F238E27FC236}">
                <a16:creationId xmlns:a16="http://schemas.microsoft.com/office/drawing/2014/main" id="{FF765F3B-4681-F1EA-32FD-50562DDB93A9}"/>
              </a:ext>
            </a:extLst>
          </p:cNvPr>
          <p:cNvCxnSpPr>
            <a:cxnSpLocks/>
          </p:cNvCxnSpPr>
          <p:nvPr/>
        </p:nvCxnSpPr>
        <p:spPr>
          <a:xfrm>
            <a:off x="172873" y="2586650"/>
            <a:ext cx="11880000" cy="0"/>
          </a:xfrm>
          <a:prstGeom prst="line">
            <a:avLst/>
          </a:prstGeom>
          <a:ln w="12700" cap="rnd">
            <a:solidFill>
              <a:srgbClr val="C5192D"/>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39" name="正方形/長方形 38">
            <a:extLst>
              <a:ext uri="{FF2B5EF4-FFF2-40B4-BE49-F238E27FC236}">
                <a16:creationId xmlns:a16="http://schemas.microsoft.com/office/drawing/2014/main" id="{74324299-1F7B-6FC2-F965-E8D56471F7AA}"/>
              </a:ext>
            </a:extLst>
          </p:cNvPr>
          <p:cNvSpPr/>
          <p:nvPr/>
        </p:nvSpPr>
        <p:spPr>
          <a:xfrm>
            <a:off x="6315456" y="2298192"/>
            <a:ext cx="225552" cy="169777"/>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41" name="図 40">
            <a:extLst>
              <a:ext uri="{FF2B5EF4-FFF2-40B4-BE49-F238E27FC236}">
                <a16:creationId xmlns:a16="http://schemas.microsoft.com/office/drawing/2014/main" id="{B4E0CCAA-EE1A-E0A3-9C27-D8447DDA0E83}"/>
              </a:ext>
            </a:extLst>
          </p:cNvPr>
          <p:cNvPicPr>
            <a:picLocks noChangeAspect="1"/>
          </p:cNvPicPr>
          <p:nvPr/>
        </p:nvPicPr>
        <p:blipFill>
          <a:blip r:embed="rId4">
            <a:extLst>
              <a:ext uri="{28A0092B-C50C-407E-A947-70E740481C1C}">
                <a14:useLocalDpi xmlns:a14="http://schemas.microsoft.com/office/drawing/2010/main" val="0"/>
              </a:ext>
            </a:extLst>
          </a:blip>
          <a:srcRect l="-1" t="54080" r="47181"/>
          <a:stretch/>
        </p:blipFill>
        <p:spPr>
          <a:xfrm>
            <a:off x="8737022" y="1141546"/>
            <a:ext cx="3348871" cy="1312851"/>
          </a:xfrm>
          <a:prstGeom prst="rect">
            <a:avLst/>
          </a:prstGeom>
        </p:spPr>
      </p:pic>
    </p:spTree>
    <p:extLst>
      <p:ext uri="{BB962C8B-B14F-4D97-AF65-F5344CB8AC3E}">
        <p14:creationId xmlns:p14="http://schemas.microsoft.com/office/powerpoint/2010/main" val="1474757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A9DD91-B373-7FCB-32BB-4E7F00F5B08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0C4CE6A-3E70-8CE3-59F9-FB19A06A4075}"/>
              </a:ext>
            </a:extLst>
          </p:cNvPr>
          <p:cNvSpPr>
            <a:spLocks noGrp="1"/>
          </p:cNvSpPr>
          <p:nvPr>
            <p:ph type="title"/>
          </p:nvPr>
        </p:nvSpPr>
        <p:spPr/>
        <p:txBody>
          <a:bodyPr/>
          <a:lstStyle/>
          <a:p>
            <a:r>
              <a:rPr kumimoji="1" lang="ja-JP" altLang="en-US" dirty="0"/>
              <a:t>課題に評価をつける</a:t>
            </a:r>
          </a:p>
        </p:txBody>
      </p:sp>
      <p:sp>
        <p:nvSpPr>
          <p:cNvPr id="3" name="コンテンツ プレースホルダー 2">
            <a:extLst>
              <a:ext uri="{FF2B5EF4-FFF2-40B4-BE49-F238E27FC236}">
                <a16:creationId xmlns:a16="http://schemas.microsoft.com/office/drawing/2014/main" id="{A8CC4FE6-77FA-FC98-01BB-AE3A1CC85B4C}"/>
              </a:ext>
            </a:extLst>
          </p:cNvPr>
          <p:cNvSpPr>
            <a:spLocks noGrp="1"/>
          </p:cNvSpPr>
          <p:nvPr>
            <p:ph idx="1"/>
          </p:nvPr>
        </p:nvSpPr>
        <p:spPr>
          <a:xfrm>
            <a:off x="230299" y="1402156"/>
            <a:ext cx="5865701" cy="5455844"/>
          </a:xfrm>
        </p:spPr>
        <p:txBody>
          <a:bodyPr>
            <a:normAutofit/>
          </a:bodyPr>
          <a:lstStyle/>
          <a:p>
            <a:pPr>
              <a:buFont typeface="+mj-lt"/>
              <a:buAutoNum type="arabicPeriod"/>
            </a:pPr>
            <a:r>
              <a:rPr lang="ja-JP" altLang="en-US" dirty="0"/>
              <a:t>「提出」タブに切り替えると、提出状況が一覧で表示されます。</a:t>
            </a:r>
            <a:endParaRPr lang="en-US" altLang="ja-JP" dirty="0"/>
          </a:p>
          <a:p>
            <a:pPr>
              <a:buFont typeface="+mj-lt"/>
              <a:buAutoNum type="arabicPeriod"/>
            </a:pPr>
            <a:r>
              <a:rPr lang="ja-JP" altLang="en-US" dirty="0"/>
              <a:t>フィルタメニューから、一覧表示をソートすることができます。</a:t>
            </a:r>
            <a:endParaRPr lang="en-US" altLang="ja-JP" dirty="0"/>
          </a:p>
          <a:p>
            <a:pPr>
              <a:buFont typeface="+mj-lt"/>
              <a:buAutoNum type="arabicPeriod"/>
            </a:pPr>
            <a:r>
              <a:rPr lang="ja-JP" altLang="en-US" dirty="0"/>
              <a:t>左下のメニューから一覧表示の件数を変更することができます。</a:t>
            </a:r>
            <a:endParaRPr lang="en-US" altLang="ja-JP" dirty="0"/>
          </a:p>
          <a:p>
            <a:pPr>
              <a:buFont typeface="+mj-lt"/>
              <a:buAutoNum type="arabicPeriod"/>
            </a:pPr>
            <a:r>
              <a:rPr lang="ja-JP" altLang="en-US" dirty="0"/>
              <a:t>「クイック評定」にチェックを入れると、一覧表示の状態で評定を行うことができます。入力が完了したら右下の「保存」をクリックします。</a:t>
            </a:r>
            <a:endParaRPr lang="en-US" altLang="ja-JP" dirty="0"/>
          </a:p>
          <a:p>
            <a:pPr>
              <a:buFont typeface="+mj-lt"/>
              <a:buAutoNum type="arabicPeriod"/>
            </a:pPr>
            <a:r>
              <a:rPr lang="ja-JP" altLang="en-US" dirty="0"/>
              <a:t>右上の「操作」メニューから提出物をまとめてダウンロードすることができます。</a:t>
            </a:r>
            <a:br>
              <a:rPr lang="en-US" altLang="ja-JP" dirty="0"/>
            </a:br>
            <a:r>
              <a:rPr lang="ja-JP" altLang="en-US" dirty="0"/>
              <a:t>受講の提出物ごとにフォルダに入れた状態でダウンロードすることも可能です。</a:t>
            </a:r>
            <a:endParaRPr lang="en-US" altLang="ja-JP" dirty="0"/>
          </a:p>
          <a:p>
            <a:pPr>
              <a:buFont typeface="+mj-lt"/>
              <a:buAutoNum type="arabicPeriod"/>
            </a:pPr>
            <a:endParaRPr lang="en-US" altLang="ja-JP" dirty="0"/>
          </a:p>
          <a:p>
            <a:pPr>
              <a:buFont typeface="+mj-lt"/>
              <a:buAutoNum type="arabicPeriod"/>
            </a:pPr>
            <a:endParaRPr lang="en-US" altLang="ja-JP" dirty="0"/>
          </a:p>
          <a:p>
            <a:pPr>
              <a:buFont typeface="+mj-lt"/>
              <a:buAutoNum type="arabicPeriod"/>
            </a:pPr>
            <a:endParaRPr lang="en-US" altLang="ja-JP" dirty="0"/>
          </a:p>
          <a:p>
            <a:pPr>
              <a:buFont typeface="+mj-lt"/>
              <a:buAutoNum type="arabicPeriod"/>
            </a:pPr>
            <a:endParaRPr lang="en-US" altLang="ja-JP" dirty="0"/>
          </a:p>
          <a:p>
            <a:pPr>
              <a:buFont typeface="+mj-lt"/>
              <a:buAutoNum type="arabicPeriod"/>
            </a:pPr>
            <a:r>
              <a:rPr lang="ja-JP" altLang="en-US" dirty="0"/>
              <a:t>アカウントの左側にチェックを入れると、チェックを入れた受講生に対して「ロック」や「提出物のダウンロード」ができます。「ロック」は提出物の変更を抑制する機能です。</a:t>
            </a:r>
          </a:p>
        </p:txBody>
      </p:sp>
      <p:sp>
        <p:nvSpPr>
          <p:cNvPr id="4" name="テキスト ボックス 3">
            <a:extLst>
              <a:ext uri="{FF2B5EF4-FFF2-40B4-BE49-F238E27FC236}">
                <a16:creationId xmlns:a16="http://schemas.microsoft.com/office/drawing/2014/main" id="{08547B49-B5A1-7BE8-188B-AF412763D708}"/>
              </a:ext>
            </a:extLst>
          </p:cNvPr>
          <p:cNvSpPr txBox="1"/>
          <p:nvPr/>
        </p:nvSpPr>
        <p:spPr>
          <a:xfrm>
            <a:off x="5330406" y="6669616"/>
            <a:ext cx="1531188" cy="253916"/>
          </a:xfrm>
          <a:prstGeom prst="rect">
            <a:avLst/>
          </a:prstGeom>
          <a:noFill/>
        </p:spPr>
        <p:txBody>
          <a:bodyPr wrap="none" rtlCol="0">
            <a:spAutoFit/>
          </a:bodyPr>
          <a:lstStyle/>
          <a:p>
            <a:r>
              <a:rPr kumimoji="1" lang="ja-JP" altLang="en-US" sz="1050" dirty="0">
                <a:solidFill>
                  <a:schemeClr val="bg1"/>
                </a:solidFill>
              </a:rPr>
              <a:t>課題に評価をつける</a:t>
            </a:r>
            <a:r>
              <a:rPr kumimoji="1" lang="en-US" altLang="ja-JP" sz="1050" dirty="0">
                <a:solidFill>
                  <a:schemeClr val="bg1"/>
                </a:solidFill>
              </a:rPr>
              <a:t>_2</a:t>
            </a:r>
            <a:endParaRPr kumimoji="1" lang="ja-JP" altLang="en-US" sz="1050" dirty="0">
              <a:solidFill>
                <a:schemeClr val="bg1"/>
              </a:solidFill>
            </a:endParaRPr>
          </a:p>
        </p:txBody>
      </p:sp>
      <p:sp>
        <p:nvSpPr>
          <p:cNvPr id="7" name="コンテンツ プレースホルダー 2">
            <a:extLst>
              <a:ext uri="{FF2B5EF4-FFF2-40B4-BE49-F238E27FC236}">
                <a16:creationId xmlns:a16="http://schemas.microsoft.com/office/drawing/2014/main" id="{590387E6-99F9-E188-A0B9-1EB72A36FF2C}"/>
              </a:ext>
            </a:extLst>
          </p:cNvPr>
          <p:cNvSpPr txBox="1">
            <a:spLocks/>
          </p:cNvSpPr>
          <p:nvPr/>
        </p:nvSpPr>
        <p:spPr>
          <a:xfrm>
            <a:off x="230298" y="666861"/>
            <a:ext cx="11731403" cy="36094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a:lstStyle>
          <a:p>
            <a:pPr marL="0" indent="0">
              <a:lnSpc>
                <a:spcPct val="100000"/>
              </a:lnSpc>
              <a:buNone/>
            </a:pPr>
            <a:r>
              <a:rPr lang="ja-JP" altLang="en-US" dirty="0"/>
              <a:t>課題は自動採点ではありません。教師が評点を入力する必要があります。</a:t>
            </a:r>
          </a:p>
        </p:txBody>
      </p:sp>
      <p:sp>
        <p:nvSpPr>
          <p:cNvPr id="8" name="正方形/長方形 7">
            <a:extLst>
              <a:ext uri="{FF2B5EF4-FFF2-40B4-BE49-F238E27FC236}">
                <a16:creationId xmlns:a16="http://schemas.microsoft.com/office/drawing/2014/main" id="{97BA433E-6C0A-3276-F213-5E010414BB6A}"/>
              </a:ext>
            </a:extLst>
          </p:cNvPr>
          <p:cNvSpPr/>
          <p:nvPr/>
        </p:nvSpPr>
        <p:spPr>
          <a:xfrm>
            <a:off x="-1" y="933757"/>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4" name="直線コネクタ 33">
            <a:extLst>
              <a:ext uri="{FF2B5EF4-FFF2-40B4-BE49-F238E27FC236}">
                <a16:creationId xmlns:a16="http://schemas.microsoft.com/office/drawing/2014/main" id="{1720CB2A-8AC9-46AB-637F-FB60C9AB0ADA}"/>
              </a:ext>
            </a:extLst>
          </p:cNvPr>
          <p:cNvCxnSpPr>
            <a:cxnSpLocks/>
          </p:cNvCxnSpPr>
          <p:nvPr/>
        </p:nvCxnSpPr>
        <p:spPr>
          <a:xfrm>
            <a:off x="172873" y="3892210"/>
            <a:ext cx="11880000" cy="0"/>
          </a:xfrm>
          <a:prstGeom prst="line">
            <a:avLst/>
          </a:prstGeom>
          <a:ln w="12700" cap="rnd">
            <a:solidFill>
              <a:srgbClr val="C5192D"/>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pic>
        <p:nvPicPr>
          <p:cNvPr id="12" name="図 11">
            <a:extLst>
              <a:ext uri="{FF2B5EF4-FFF2-40B4-BE49-F238E27FC236}">
                <a16:creationId xmlns:a16="http://schemas.microsoft.com/office/drawing/2014/main" id="{7F36BF02-8BE3-17CA-1731-BA824540C9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35125" y="1402156"/>
            <a:ext cx="5817748" cy="2312932"/>
          </a:xfrm>
          <a:prstGeom prst="rect">
            <a:avLst/>
          </a:prstGeom>
        </p:spPr>
      </p:pic>
      <p:sp>
        <p:nvSpPr>
          <p:cNvPr id="13" name="正方形/長方形 12">
            <a:extLst>
              <a:ext uri="{FF2B5EF4-FFF2-40B4-BE49-F238E27FC236}">
                <a16:creationId xmlns:a16="http://schemas.microsoft.com/office/drawing/2014/main" id="{5C4749C5-ED78-433D-36B4-B4A9C4C31DD4}"/>
              </a:ext>
            </a:extLst>
          </p:cNvPr>
          <p:cNvSpPr/>
          <p:nvPr/>
        </p:nvSpPr>
        <p:spPr>
          <a:xfrm>
            <a:off x="8244840" y="1630680"/>
            <a:ext cx="203200" cy="13716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DDC973C0-0AA4-5002-8C9A-64069EE154DD}"/>
              </a:ext>
            </a:extLst>
          </p:cNvPr>
          <p:cNvSpPr/>
          <p:nvPr/>
        </p:nvSpPr>
        <p:spPr>
          <a:xfrm>
            <a:off x="8244840" y="2012650"/>
            <a:ext cx="508000" cy="64419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E3947054-8B97-0C1A-D413-04A7B5A5C36D}"/>
              </a:ext>
            </a:extLst>
          </p:cNvPr>
          <p:cNvSpPr/>
          <p:nvPr/>
        </p:nvSpPr>
        <p:spPr>
          <a:xfrm>
            <a:off x="6294120" y="3557608"/>
            <a:ext cx="407175" cy="13716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a:extLst>
              <a:ext uri="{FF2B5EF4-FFF2-40B4-BE49-F238E27FC236}">
                <a16:creationId xmlns:a16="http://schemas.microsoft.com/office/drawing/2014/main" id="{1E3C2CB4-B524-6D78-C013-BB17F3ACC221}"/>
              </a:ext>
            </a:extLst>
          </p:cNvPr>
          <p:cNvSpPr/>
          <p:nvPr/>
        </p:nvSpPr>
        <p:spPr>
          <a:xfrm>
            <a:off x="10175240" y="2096174"/>
            <a:ext cx="401320" cy="13716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a:extLst>
              <a:ext uri="{FF2B5EF4-FFF2-40B4-BE49-F238E27FC236}">
                <a16:creationId xmlns:a16="http://schemas.microsoft.com/office/drawing/2014/main" id="{9DE657A2-C861-560E-F1BA-11DA0BC5BF9F}"/>
              </a:ext>
            </a:extLst>
          </p:cNvPr>
          <p:cNvSpPr/>
          <p:nvPr/>
        </p:nvSpPr>
        <p:spPr>
          <a:xfrm>
            <a:off x="11780519" y="3557608"/>
            <a:ext cx="188801" cy="13716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a:extLst>
              <a:ext uri="{FF2B5EF4-FFF2-40B4-BE49-F238E27FC236}">
                <a16:creationId xmlns:a16="http://schemas.microsoft.com/office/drawing/2014/main" id="{A799ACCD-0E23-7A01-6559-C07966DD2204}"/>
              </a:ext>
            </a:extLst>
          </p:cNvPr>
          <p:cNvSpPr/>
          <p:nvPr/>
        </p:nvSpPr>
        <p:spPr>
          <a:xfrm>
            <a:off x="11612879" y="2099984"/>
            <a:ext cx="232411" cy="13716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a:extLst>
              <a:ext uri="{FF2B5EF4-FFF2-40B4-BE49-F238E27FC236}">
                <a16:creationId xmlns:a16="http://schemas.microsoft.com/office/drawing/2014/main" id="{F5C9898B-3611-63B7-5D84-46D8E49EAC27}"/>
              </a:ext>
            </a:extLst>
          </p:cNvPr>
          <p:cNvSpPr/>
          <p:nvPr/>
        </p:nvSpPr>
        <p:spPr>
          <a:xfrm>
            <a:off x="10646349" y="2099984"/>
            <a:ext cx="913191" cy="13716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6" name="図 35">
            <a:extLst>
              <a:ext uri="{FF2B5EF4-FFF2-40B4-BE49-F238E27FC236}">
                <a16:creationId xmlns:a16="http://schemas.microsoft.com/office/drawing/2014/main" id="{B7331DEF-884E-8301-2293-1A2855DB84A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35125" y="4048479"/>
            <a:ext cx="5817748" cy="2002727"/>
          </a:xfrm>
          <a:prstGeom prst="rect">
            <a:avLst/>
          </a:prstGeom>
        </p:spPr>
      </p:pic>
      <p:sp>
        <p:nvSpPr>
          <p:cNvPr id="37" name="正方形/長方形 36">
            <a:extLst>
              <a:ext uri="{FF2B5EF4-FFF2-40B4-BE49-F238E27FC236}">
                <a16:creationId xmlns:a16="http://schemas.microsoft.com/office/drawing/2014/main" id="{CE7FBCDD-FFD8-1A53-6889-5B9115ECF90A}"/>
              </a:ext>
            </a:extLst>
          </p:cNvPr>
          <p:cNvSpPr/>
          <p:nvPr/>
        </p:nvSpPr>
        <p:spPr>
          <a:xfrm>
            <a:off x="6294121" y="4919370"/>
            <a:ext cx="172720" cy="15555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正方形/長方形 37">
            <a:extLst>
              <a:ext uri="{FF2B5EF4-FFF2-40B4-BE49-F238E27FC236}">
                <a16:creationId xmlns:a16="http://schemas.microsoft.com/office/drawing/2014/main" id="{CD469D86-3624-9C0D-B7DF-FBC5B6F14BEC}"/>
              </a:ext>
            </a:extLst>
          </p:cNvPr>
          <p:cNvSpPr/>
          <p:nvPr/>
        </p:nvSpPr>
        <p:spPr>
          <a:xfrm>
            <a:off x="8498840" y="5801360"/>
            <a:ext cx="1051560" cy="249845"/>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42" name="グループ化 41">
            <a:extLst>
              <a:ext uri="{FF2B5EF4-FFF2-40B4-BE49-F238E27FC236}">
                <a16:creationId xmlns:a16="http://schemas.microsoft.com/office/drawing/2014/main" id="{AA10A2A4-C50C-C424-418A-172BBFCB68FD}"/>
              </a:ext>
            </a:extLst>
          </p:cNvPr>
          <p:cNvGrpSpPr/>
          <p:nvPr/>
        </p:nvGrpSpPr>
        <p:grpSpPr>
          <a:xfrm>
            <a:off x="10295135" y="1364200"/>
            <a:ext cx="1484691" cy="548014"/>
            <a:chOff x="10291036" y="1255722"/>
            <a:chExt cx="1484691" cy="548014"/>
          </a:xfrm>
        </p:grpSpPr>
        <p:sp>
          <p:nvSpPr>
            <p:cNvPr id="41" name="吹き出し: 四角形 40">
              <a:extLst>
                <a:ext uri="{FF2B5EF4-FFF2-40B4-BE49-F238E27FC236}">
                  <a16:creationId xmlns:a16="http://schemas.microsoft.com/office/drawing/2014/main" id="{433A9934-BD3F-D870-1BF9-045567651266}"/>
                </a:ext>
              </a:extLst>
            </p:cNvPr>
            <p:cNvSpPr/>
            <p:nvPr/>
          </p:nvSpPr>
          <p:spPr>
            <a:xfrm>
              <a:off x="10291036" y="1255722"/>
              <a:ext cx="1484691" cy="548014"/>
            </a:xfrm>
            <a:prstGeom prst="wedgeRectCallout">
              <a:avLst>
                <a:gd name="adj1" fmla="val 39729"/>
                <a:gd name="adj2" fmla="val 72233"/>
              </a:avLst>
            </a:prstGeom>
            <a:solidFill>
              <a:schemeClr val="bg1"/>
            </a:solid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40" name="図 39">
              <a:extLst>
                <a:ext uri="{FF2B5EF4-FFF2-40B4-BE49-F238E27FC236}">
                  <a16:creationId xmlns:a16="http://schemas.microsoft.com/office/drawing/2014/main" id="{0B512227-E127-C851-9F48-23765DC7042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349397" y="1295802"/>
              <a:ext cx="1367968" cy="467855"/>
            </a:xfrm>
            <a:prstGeom prst="rect">
              <a:avLst/>
            </a:prstGeom>
          </p:spPr>
        </p:pic>
      </p:grpSp>
    </p:spTree>
    <p:extLst>
      <p:ext uri="{BB962C8B-B14F-4D97-AF65-F5344CB8AC3E}">
        <p14:creationId xmlns:p14="http://schemas.microsoft.com/office/powerpoint/2010/main" val="2516950367"/>
      </p:ext>
    </p:extLst>
  </p:cSld>
  <p:clrMapOvr>
    <a:masterClrMapping/>
  </p:clrMapOvr>
</p:sld>
</file>

<file path=ppt/theme/theme1.xml><?xml version="1.0" encoding="utf-8"?>
<a:theme xmlns:a="http://schemas.openxmlformats.org/drawingml/2006/main" name="HDOfficeLightV0">
  <a:themeElements>
    <a:clrScheme name="グレースケール">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ユーザー定義 1">
      <a:majorFont>
        <a:latin typeface="Times New Roman"/>
        <a:ea typeface="UD デジタル 教科書体 N-B"/>
        <a:cs typeface=""/>
      </a:majorFont>
      <a:minorFont>
        <a:latin typeface="Times New Roman"/>
        <a:ea typeface="UD デジタル 教科書体 N-B"/>
        <a:cs typeface=""/>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noFill/>
        <a:ln w="28575">
          <a:solidFill>
            <a:srgbClr val="FF0000"/>
          </a:solidFill>
        </a:ln>
      </a:spPr>
      <a:bodyPr rtlCol="0" anchor="ctr"/>
      <a:lstStyle>
        <a:defPPr algn="ctr">
          <a:defRPr kumimoji="1"/>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1644</TotalTime>
  <Words>463</Words>
  <Application>Microsoft Office PowerPoint</Application>
  <PresentationFormat>ワイド画面</PresentationFormat>
  <Paragraphs>35</Paragraphs>
  <Slides>2</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游ゴシック</vt:lpstr>
      <vt:lpstr>Times New Roman</vt:lpstr>
      <vt:lpstr>Wingdings</vt:lpstr>
      <vt:lpstr>Wingdings 2</vt:lpstr>
      <vt:lpstr>HDOfficeLightV0</vt:lpstr>
      <vt:lpstr>課題に評価をつける</vt:lpstr>
      <vt:lpstr>課題に評価をつける</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e-learning co.,ltd.</dc:creator>
  <cp:lastModifiedBy>e-learning co.,ltd.</cp:lastModifiedBy>
  <cp:revision>36</cp:revision>
  <dcterms:created xsi:type="dcterms:W3CDTF">2024-07-23T04:09:56Z</dcterms:created>
  <dcterms:modified xsi:type="dcterms:W3CDTF">2025-01-23T02:16:31Z</dcterms:modified>
</cp:coreProperties>
</file>