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10" autoAdjust="0"/>
    <p:restoredTop sz="95806" autoAdjust="0"/>
  </p:normalViewPr>
  <p:slideViewPr>
    <p:cSldViewPr snapToGrid="0">
      <p:cViewPr varScale="1">
        <p:scale>
          <a:sx n="98" d="100"/>
          <a:sy n="98" d="100"/>
        </p:scale>
        <p:origin x="187" y="5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1303086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2A4BE-0A7F-162B-82BC-099F00873E3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15A7330-3FAD-AB63-4026-C95BCB68896D}"/>
              </a:ext>
            </a:extLst>
          </p:cNvPr>
          <p:cNvSpPr>
            <a:spLocks noGrp="1"/>
          </p:cNvSpPr>
          <p:nvPr>
            <p:ph type="title"/>
          </p:nvPr>
        </p:nvSpPr>
        <p:spPr/>
        <p:txBody>
          <a:bodyPr/>
          <a:lstStyle/>
          <a:p>
            <a:r>
              <a:rPr kumimoji="1" lang="ja-JP" altLang="en-US" dirty="0"/>
              <a:t>レポート課題を提出させたい（活動：課題）</a:t>
            </a:r>
          </a:p>
        </p:txBody>
      </p:sp>
      <p:sp>
        <p:nvSpPr>
          <p:cNvPr id="3" name="コンテンツ プレースホルダー 2">
            <a:extLst>
              <a:ext uri="{FF2B5EF4-FFF2-40B4-BE49-F238E27FC236}">
                <a16:creationId xmlns:a16="http://schemas.microsoft.com/office/drawing/2014/main" id="{DB7C86CA-410C-76A3-DA85-FF4C8A7FFA89}"/>
              </a:ext>
            </a:extLst>
          </p:cNvPr>
          <p:cNvSpPr>
            <a:spLocks noGrp="1"/>
          </p:cNvSpPr>
          <p:nvPr>
            <p:ph idx="1"/>
          </p:nvPr>
        </p:nvSpPr>
        <p:spPr>
          <a:xfrm>
            <a:off x="230299" y="1128889"/>
            <a:ext cx="5865701" cy="5729111"/>
          </a:xfrm>
        </p:spPr>
        <p:txBody>
          <a:bodyPr>
            <a:normAutofit/>
          </a:bodyPr>
          <a:lstStyle/>
          <a:p>
            <a:pPr>
              <a:buFont typeface="+mj-lt"/>
              <a:buAutoNum type="arabicPeriod"/>
            </a:pPr>
            <a:r>
              <a:rPr lang="ja-JP" altLang="en-US" dirty="0"/>
              <a:t>「活動またはリソースを追加する」から「課題」を選択します。</a:t>
            </a:r>
          </a:p>
          <a:p>
            <a:pPr>
              <a:buFont typeface="+mj-lt"/>
              <a:buAutoNum type="arabicPeriod"/>
            </a:pPr>
            <a:r>
              <a:rPr lang="ja-JP" altLang="en-US" dirty="0"/>
              <a:t>「課題名」を入力します。</a:t>
            </a:r>
          </a:p>
          <a:p>
            <a:pPr>
              <a:buFont typeface="+mj-lt"/>
              <a:buAutoNum type="arabicPeriod"/>
            </a:pPr>
            <a:r>
              <a:rPr lang="ja-JP" altLang="en-US" dirty="0"/>
              <a:t>「説明」を入力します。説明は課題ページに表示されます。 </a:t>
            </a:r>
          </a:p>
          <a:p>
            <a:pPr>
              <a:buFont typeface="+mj-lt"/>
              <a:buAutoNum type="arabicPeriod"/>
            </a:pPr>
            <a:r>
              <a:rPr lang="ja-JP" altLang="en-US" dirty="0"/>
              <a:t>「活動インストラクション」は学生の提出画面にのみ表示されるメッセージです。</a:t>
            </a:r>
            <a:br>
              <a:rPr lang="en-US" altLang="ja-JP" dirty="0"/>
            </a:br>
            <a:r>
              <a:rPr lang="ja-JP" altLang="en-US" dirty="0"/>
              <a:t>提出時のチェック項目などを書くと良いでしょう。 </a:t>
            </a:r>
          </a:p>
          <a:p>
            <a:pPr>
              <a:buFont typeface="+mj-lt"/>
              <a:buAutoNum type="arabicPeriod"/>
            </a:pPr>
            <a:r>
              <a:rPr lang="ja-JP" altLang="en-US" dirty="0"/>
              <a:t>課題に必要なデータをダウンロードさせたい場合には、「追加ファイル」にファイルをドラッグ＆ドロップします。 </a:t>
            </a:r>
          </a:p>
          <a:p>
            <a:pPr>
              <a:buFont typeface="+mj-lt"/>
              <a:buAutoNum type="arabicPeriod"/>
            </a:pPr>
            <a:r>
              <a:rPr lang="ja-JP" altLang="en-US" dirty="0"/>
              <a:t>「利用」では、課題の提出日時に制限をかけることができます。</a:t>
            </a:r>
            <a:br>
              <a:rPr lang="en-US" altLang="ja-JP" dirty="0"/>
            </a:br>
            <a:r>
              <a:rPr lang="ja-JP" altLang="en-US" dirty="0"/>
              <a:t>制限が不要な場合は、日時のチェックを全て外します。</a:t>
            </a:r>
            <a:endParaRPr lang="en-US" altLang="ja-JP" dirty="0"/>
          </a:p>
          <a:p>
            <a:pPr lvl="1">
              <a:buFont typeface="Wingdings" panose="05000000000000000000" pitchFamily="2" charset="2"/>
              <a:buChar char="u"/>
            </a:pPr>
            <a:r>
              <a:rPr lang="ja-JP" altLang="en-US" dirty="0"/>
              <a:t>開始日時　課題の提出開始日時です。開始日時より前は、説明や提出するためのボタンが表示されません。</a:t>
            </a:r>
            <a:endParaRPr lang="en-US" altLang="ja-JP" dirty="0"/>
          </a:p>
          <a:p>
            <a:pPr lvl="1">
              <a:buFont typeface="Wingdings" panose="05000000000000000000" pitchFamily="2" charset="2"/>
              <a:buChar char="u"/>
            </a:pPr>
            <a:r>
              <a:rPr lang="ja-JP" altLang="en-US" dirty="0"/>
              <a:t>終了日時　課題の提出期限です。この日時以降も提出することが可能ですが、課題一覧の画面で「提出遅延」と表示されます。</a:t>
            </a:r>
            <a:endParaRPr lang="en-US" altLang="ja-JP" dirty="0"/>
          </a:p>
          <a:p>
            <a:pPr lvl="1">
              <a:buFont typeface="Wingdings" panose="05000000000000000000" pitchFamily="2" charset="2"/>
              <a:buChar char="u"/>
            </a:pPr>
            <a:r>
              <a:rPr lang="ja-JP" altLang="en-US" dirty="0"/>
              <a:t>遮断日時　この日時以降は課題を提出することができません。</a:t>
            </a:r>
          </a:p>
          <a:p>
            <a:pPr>
              <a:buFont typeface="+mj-lt"/>
              <a:buAutoNum type="arabicPeriod"/>
            </a:pPr>
            <a:r>
              <a:rPr lang="ja-JP" altLang="en-US" dirty="0"/>
              <a:t>「提出タイプ」では、課題の提出形式を指定します。</a:t>
            </a:r>
            <a:endParaRPr lang="en-US" altLang="ja-JP" dirty="0"/>
          </a:p>
          <a:p>
            <a:pPr lvl="1">
              <a:buFont typeface="Wingdings" panose="05000000000000000000" pitchFamily="2" charset="2"/>
              <a:buChar char="u"/>
            </a:pPr>
            <a:r>
              <a:rPr lang="ja-JP" altLang="en-US" dirty="0"/>
              <a:t>「オンラインテキスト」は、課題内容をブラウザで入力して提出する形式です。</a:t>
            </a:r>
            <a:endParaRPr lang="en-US" altLang="ja-JP" dirty="0"/>
          </a:p>
          <a:p>
            <a:pPr lvl="1">
              <a:buFont typeface="Wingdings" panose="05000000000000000000" pitchFamily="2" charset="2"/>
              <a:buChar char="u"/>
            </a:pPr>
            <a:r>
              <a:rPr lang="ja-JP" altLang="en-US" dirty="0"/>
              <a:t>「ファイル提出」は、</a:t>
            </a:r>
            <a:r>
              <a:rPr lang="en-US" altLang="ja-JP" dirty="0"/>
              <a:t>Word</a:t>
            </a:r>
            <a:r>
              <a:rPr lang="ja-JP" altLang="en-US" dirty="0"/>
              <a:t>や</a:t>
            </a:r>
            <a:r>
              <a:rPr lang="en-US" altLang="ja-JP" dirty="0"/>
              <a:t>PDF</a:t>
            </a:r>
            <a:r>
              <a:rPr lang="ja-JP" altLang="en-US" dirty="0"/>
              <a:t>等のファイルで提出する形式です。</a:t>
            </a:r>
            <a:endParaRPr lang="en-US" altLang="ja-JP" dirty="0"/>
          </a:p>
          <a:p>
            <a:pPr>
              <a:buFont typeface="+mj-lt"/>
              <a:buAutoNum type="arabicPeriod"/>
            </a:pPr>
            <a:r>
              <a:rPr lang="ja-JP" altLang="en-US" dirty="0"/>
              <a:t>「フィードバックタイプ」では、評価時のフィードバックの種類</a:t>
            </a:r>
            <a:r>
              <a:rPr lang="ja-JP" altLang="en-US"/>
              <a:t>を指定できます。</a:t>
            </a:r>
            <a:endParaRPr lang="en-US" altLang="ja-JP" dirty="0"/>
          </a:p>
          <a:p>
            <a:pPr lvl="1">
              <a:buFont typeface="Wingdings" panose="05000000000000000000" pitchFamily="2" charset="2"/>
              <a:buChar char="u"/>
            </a:pPr>
            <a:r>
              <a:rPr lang="ja-JP" altLang="en-US" dirty="0"/>
              <a:t>フィードバックコメント　点数を付ける以外にコメントを返すことができます。</a:t>
            </a:r>
            <a:endParaRPr lang="en-US" altLang="ja-JP" dirty="0"/>
          </a:p>
          <a:p>
            <a:pPr lvl="1">
              <a:buFont typeface="Wingdings" panose="05000000000000000000" pitchFamily="2" charset="2"/>
              <a:buChar char="u"/>
            </a:pPr>
            <a:r>
              <a:rPr lang="ja-JP" altLang="en-US" dirty="0"/>
              <a:t>フィードバックファイル　点数を付ける以外にファイルを添付することができます。</a:t>
            </a:r>
          </a:p>
          <a:p>
            <a:pPr>
              <a:buFont typeface="+mj-lt"/>
              <a:buAutoNum type="arabicPeriod"/>
            </a:pPr>
            <a:r>
              <a:rPr lang="ja-JP" altLang="en-US" dirty="0"/>
              <a:t>課題に合格点を設けたい場合は、「評点」の「合格点」を入力します。</a:t>
            </a:r>
          </a:p>
          <a:p>
            <a:pPr>
              <a:buFont typeface="+mj-lt"/>
              <a:buAutoNum type="arabicPeriod"/>
            </a:pPr>
            <a:r>
              <a:rPr lang="ja-JP" altLang="en-US" dirty="0"/>
              <a:t>必要に応じて利用制限の設定をします。</a:t>
            </a:r>
          </a:p>
          <a:p>
            <a:pPr>
              <a:buFont typeface="+mj-lt"/>
              <a:buAutoNum type="arabicPeriod"/>
            </a:pPr>
            <a:r>
              <a:rPr lang="ja-JP" altLang="en-US" dirty="0"/>
              <a:t>活動完了（設定しない</a:t>
            </a:r>
            <a:r>
              <a:rPr lang="en-US" altLang="ja-JP" dirty="0"/>
              <a:t>/</a:t>
            </a:r>
            <a:r>
              <a:rPr lang="ja-JP" altLang="en-US" dirty="0"/>
              <a:t>手動</a:t>
            </a:r>
            <a:r>
              <a:rPr lang="en-US" altLang="ja-JP" dirty="0"/>
              <a:t>/</a:t>
            </a:r>
            <a:r>
              <a:rPr lang="ja-JP" altLang="en-US" dirty="0"/>
              <a:t>条件）を設定します。</a:t>
            </a:r>
            <a:br>
              <a:rPr lang="en-US" altLang="ja-JP" dirty="0"/>
            </a:br>
            <a:r>
              <a:rPr lang="ja-JP" altLang="en-US" dirty="0"/>
              <a:t>課題の場合、学生の提出を以て完了とみなすか、教員が評定をして完了とみなすかを定めることができます。</a:t>
            </a:r>
          </a:p>
          <a:p>
            <a:pPr>
              <a:buFont typeface="+mj-lt"/>
              <a:buAutoNum type="arabicPeriod"/>
            </a:pPr>
            <a:r>
              <a:rPr lang="ja-JP" altLang="en-US" dirty="0"/>
              <a:t>保存します。</a:t>
            </a:r>
          </a:p>
        </p:txBody>
      </p:sp>
      <p:sp>
        <p:nvSpPr>
          <p:cNvPr id="4" name="テキスト ボックス 3">
            <a:extLst>
              <a:ext uri="{FF2B5EF4-FFF2-40B4-BE49-F238E27FC236}">
                <a16:creationId xmlns:a16="http://schemas.microsoft.com/office/drawing/2014/main" id="{AACFEA84-FEA3-4F4C-6638-42839B9A3D36}"/>
              </a:ext>
            </a:extLst>
          </p:cNvPr>
          <p:cNvSpPr txBox="1"/>
          <p:nvPr/>
        </p:nvSpPr>
        <p:spPr>
          <a:xfrm>
            <a:off x="4657145" y="6669616"/>
            <a:ext cx="2877711" cy="253916"/>
          </a:xfrm>
          <a:prstGeom prst="rect">
            <a:avLst/>
          </a:prstGeom>
          <a:noFill/>
        </p:spPr>
        <p:txBody>
          <a:bodyPr wrap="none" rtlCol="0">
            <a:spAutoFit/>
          </a:bodyPr>
          <a:lstStyle/>
          <a:p>
            <a:r>
              <a:rPr kumimoji="1" lang="ja-JP" altLang="en-US" sz="1050" dirty="0">
                <a:solidFill>
                  <a:schemeClr val="bg1"/>
                </a:solidFill>
              </a:rPr>
              <a:t>レポート課題を提出させたい（活動：課題）</a:t>
            </a:r>
          </a:p>
        </p:txBody>
      </p:sp>
      <p:sp>
        <p:nvSpPr>
          <p:cNvPr id="7" name="コンテンツ プレースホルダー 2">
            <a:extLst>
              <a:ext uri="{FF2B5EF4-FFF2-40B4-BE49-F238E27FC236}">
                <a16:creationId xmlns:a16="http://schemas.microsoft.com/office/drawing/2014/main" id="{0AE8D16A-1585-8D12-5D78-A75BCCF9DA2A}"/>
              </a:ext>
            </a:extLst>
          </p:cNvPr>
          <p:cNvSpPr txBox="1">
            <a:spLocks/>
          </p:cNvSpPr>
          <p:nvPr/>
        </p:nvSpPr>
        <p:spPr>
          <a:xfrm>
            <a:off x="230298" y="666861"/>
            <a:ext cx="11731403" cy="360947"/>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ja-JP" altLang="en-US" dirty="0"/>
              <a:t>レポート課題を提示して、提出データの受領から、評価、フィードバックまでを一元管理することが可能です。</a:t>
            </a:r>
            <a:br>
              <a:rPr lang="en-US" altLang="ja-JP" dirty="0"/>
            </a:br>
            <a:r>
              <a:rPr lang="ja-JP" altLang="en-US" dirty="0"/>
              <a:t>提出形式はオンラインテキスト入力形式とファイル提出形式が選べます。自動採点には対応していません。</a:t>
            </a:r>
          </a:p>
        </p:txBody>
      </p:sp>
      <p:sp>
        <p:nvSpPr>
          <p:cNvPr id="8" name="正方形/長方形 7">
            <a:extLst>
              <a:ext uri="{FF2B5EF4-FFF2-40B4-BE49-F238E27FC236}">
                <a16:creationId xmlns:a16="http://schemas.microsoft.com/office/drawing/2014/main" id="{BD577E41-E727-286F-9645-14BE8F17BDA4}"/>
              </a:ext>
            </a:extLst>
          </p:cNvPr>
          <p:cNvSpPr/>
          <p:nvPr/>
        </p:nvSpPr>
        <p:spPr>
          <a:xfrm>
            <a:off x="-1" y="1050301"/>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図 5">
            <a:extLst>
              <a:ext uri="{FF2B5EF4-FFF2-40B4-BE49-F238E27FC236}">
                <a16:creationId xmlns:a16="http://schemas.microsoft.com/office/drawing/2014/main" id="{0714651A-6F40-61D5-6750-E64ED139D6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98270" y="1203395"/>
            <a:ext cx="3195977" cy="3367332"/>
          </a:xfrm>
          <a:prstGeom prst="rect">
            <a:avLst/>
          </a:prstGeom>
        </p:spPr>
      </p:pic>
      <p:grpSp>
        <p:nvGrpSpPr>
          <p:cNvPr id="16" name="グループ化 15">
            <a:extLst>
              <a:ext uri="{FF2B5EF4-FFF2-40B4-BE49-F238E27FC236}">
                <a16:creationId xmlns:a16="http://schemas.microsoft.com/office/drawing/2014/main" id="{07669B07-5BA3-9FC3-0258-1AA4FB40BB43}"/>
              </a:ext>
            </a:extLst>
          </p:cNvPr>
          <p:cNvGrpSpPr/>
          <p:nvPr/>
        </p:nvGrpSpPr>
        <p:grpSpPr>
          <a:xfrm>
            <a:off x="8588137" y="3818631"/>
            <a:ext cx="3463186" cy="2971553"/>
            <a:chOff x="7410965" y="2487344"/>
            <a:chExt cx="3463186" cy="2971553"/>
          </a:xfrm>
        </p:grpSpPr>
        <p:sp>
          <p:nvSpPr>
            <p:cNvPr id="13" name="正方形/長方形 12">
              <a:extLst>
                <a:ext uri="{FF2B5EF4-FFF2-40B4-BE49-F238E27FC236}">
                  <a16:creationId xmlns:a16="http://schemas.microsoft.com/office/drawing/2014/main" id="{56991A00-A70D-207C-C2D3-C8D35F5C9332}"/>
                </a:ext>
              </a:extLst>
            </p:cNvPr>
            <p:cNvSpPr/>
            <p:nvPr/>
          </p:nvSpPr>
          <p:spPr>
            <a:xfrm>
              <a:off x="7410966" y="2487344"/>
              <a:ext cx="3092912" cy="2263687"/>
            </a:xfrm>
            <a:prstGeom prst="rect">
              <a:avLst/>
            </a:prstGeom>
            <a:solidFill>
              <a:schemeClr val="bg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a:extLst>
                <a:ext uri="{FF2B5EF4-FFF2-40B4-BE49-F238E27FC236}">
                  <a16:creationId xmlns:a16="http://schemas.microsoft.com/office/drawing/2014/main" id="{5493A064-570E-4F61-24F2-F59736F7CFD4}"/>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410965" y="2487344"/>
              <a:ext cx="3463186" cy="2971553"/>
            </a:xfrm>
            <a:prstGeom prst="rect">
              <a:avLst/>
            </a:prstGeom>
          </p:spPr>
        </p:pic>
      </p:grpSp>
      <p:sp>
        <p:nvSpPr>
          <p:cNvPr id="17" name="正方形/長方形 16">
            <a:extLst>
              <a:ext uri="{FF2B5EF4-FFF2-40B4-BE49-F238E27FC236}">
                <a16:creationId xmlns:a16="http://schemas.microsoft.com/office/drawing/2014/main" id="{2AAB93DE-4293-0581-7D2C-09B34E81A7A6}"/>
              </a:ext>
            </a:extLst>
          </p:cNvPr>
          <p:cNvSpPr/>
          <p:nvPr/>
        </p:nvSpPr>
        <p:spPr>
          <a:xfrm>
            <a:off x="7026031" y="1412240"/>
            <a:ext cx="2008554" cy="14478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47668094-7738-95C6-AFF1-BC0C543465D3}"/>
              </a:ext>
            </a:extLst>
          </p:cNvPr>
          <p:cNvSpPr/>
          <p:nvPr/>
        </p:nvSpPr>
        <p:spPr>
          <a:xfrm>
            <a:off x="7026030" y="1992756"/>
            <a:ext cx="2311009" cy="252604"/>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B96F0B35-F077-304D-0CEE-BA42387F950B}"/>
              </a:ext>
            </a:extLst>
          </p:cNvPr>
          <p:cNvSpPr/>
          <p:nvPr/>
        </p:nvSpPr>
        <p:spPr>
          <a:xfrm>
            <a:off x="7026030" y="3100690"/>
            <a:ext cx="2311009" cy="252604"/>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8D2A9627-E1A2-A19B-BF39-B4915EA0E915}"/>
              </a:ext>
            </a:extLst>
          </p:cNvPr>
          <p:cNvSpPr/>
          <p:nvPr/>
        </p:nvSpPr>
        <p:spPr>
          <a:xfrm>
            <a:off x="7026031" y="3761704"/>
            <a:ext cx="508826" cy="642656"/>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id="{01D8E0D6-799B-3298-BFFD-BD542737122B}"/>
              </a:ext>
            </a:extLst>
          </p:cNvPr>
          <p:cNvSpPr/>
          <p:nvPr/>
        </p:nvSpPr>
        <p:spPr>
          <a:xfrm>
            <a:off x="9454271" y="6392715"/>
            <a:ext cx="436489" cy="14478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74757793"/>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1480</TotalTime>
  <Words>435</Words>
  <Application>Microsoft Office PowerPoint</Application>
  <PresentationFormat>ワイド画面</PresentationFormat>
  <Paragraphs>23</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Times New Roman</vt:lpstr>
      <vt:lpstr>Wingdings</vt:lpstr>
      <vt:lpstr>Wingdings 2</vt:lpstr>
      <vt:lpstr>HDOfficeLightV0</vt:lpstr>
      <vt:lpstr>レポート課題を提出させたい（活動：課題）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33</cp:revision>
  <dcterms:created xsi:type="dcterms:W3CDTF">2024-07-23T04:09:56Z</dcterms:created>
  <dcterms:modified xsi:type="dcterms:W3CDTF">2025-01-23T02:15:43Z</dcterms:modified>
</cp:coreProperties>
</file>