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192D"/>
    <a:srgbClr val="243A76"/>
    <a:srgbClr val="0694B5"/>
    <a:srgbClr val="F98012"/>
    <a:srgbClr val="97C93D"/>
    <a:srgbClr val="F6BF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10" autoAdjust="0"/>
    <p:restoredTop sz="93962" autoAdjust="0"/>
  </p:normalViewPr>
  <p:slideViewPr>
    <p:cSldViewPr snapToGrid="0">
      <p:cViewPr varScale="1">
        <p:scale>
          <a:sx n="92" d="100"/>
          <a:sy n="92" d="100"/>
        </p:scale>
        <p:origin x="413" y="1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BEDD5-0915-4C9D-9D83-3A43AB20BCFC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D4322-C6A9-4636-9EBB-6E6459FFB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178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409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06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07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299" y="607798"/>
            <a:ext cx="11731403" cy="57485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82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6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9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8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7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583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20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4356951-EDE9-D9D6-0E19-DF6D70C61DBD}"/>
              </a:ext>
            </a:extLst>
          </p:cNvPr>
          <p:cNvGrpSpPr/>
          <p:nvPr userDrawn="1"/>
        </p:nvGrpSpPr>
        <p:grpSpPr>
          <a:xfrm flipH="1" flipV="1">
            <a:off x="0" y="0"/>
            <a:ext cx="2235643" cy="468000"/>
            <a:chOff x="9956357" y="6454800"/>
            <a:chExt cx="2235643" cy="468000"/>
          </a:xfrm>
          <a:solidFill>
            <a:srgbClr val="C5192D"/>
          </a:solidFill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9EACC2E-B0CA-C701-AFA1-2B351DFB394B}"/>
                </a:ext>
              </a:extLst>
            </p:cNvPr>
            <p:cNvSpPr/>
            <p:nvPr userDrawn="1"/>
          </p:nvSpPr>
          <p:spPr>
            <a:xfrm>
              <a:off x="10422384" y="6454800"/>
              <a:ext cx="1769616" cy="46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  <p:sp>
          <p:nvSpPr>
            <p:cNvPr id="14" name="直角三角形 13">
              <a:extLst>
                <a:ext uri="{FF2B5EF4-FFF2-40B4-BE49-F238E27FC236}">
                  <a16:creationId xmlns:a16="http://schemas.microsoft.com/office/drawing/2014/main" id="{F022FE20-CC43-6322-6721-FF5863DD3C9A}"/>
                </a:ext>
              </a:extLst>
            </p:cNvPr>
            <p:cNvSpPr>
              <a:spLocks/>
            </p:cNvSpPr>
            <p:nvPr userDrawn="1"/>
          </p:nvSpPr>
          <p:spPr>
            <a:xfrm flipH="1">
              <a:off x="9956357" y="6454800"/>
              <a:ext cx="468000" cy="46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8465BE8-99C6-0E89-099A-9A78D36D1253}"/>
              </a:ext>
            </a:extLst>
          </p:cNvPr>
          <p:cNvSpPr/>
          <p:nvPr userDrawn="1"/>
        </p:nvSpPr>
        <p:spPr>
          <a:xfrm>
            <a:off x="0" y="423630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41864" y="67816"/>
            <a:ext cx="9318863" cy="320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299" y="607798"/>
            <a:ext cx="11731403" cy="5741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1DD2FF6F-59D3-4749-BAF3-88A52DAD3F4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36E3FA-9F99-6611-6FE9-DD9145E75AE3}"/>
              </a:ext>
            </a:extLst>
          </p:cNvPr>
          <p:cNvSpPr/>
          <p:nvPr userDrawn="1"/>
        </p:nvSpPr>
        <p:spPr>
          <a:xfrm>
            <a:off x="10005152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直角三角形 6">
            <a:extLst>
              <a:ext uri="{FF2B5EF4-FFF2-40B4-BE49-F238E27FC236}">
                <a16:creationId xmlns:a16="http://schemas.microsoft.com/office/drawing/2014/main" id="{3487C58F-CC34-0066-91DB-68ECFEB79CED}"/>
              </a:ext>
            </a:extLst>
          </p:cNvPr>
          <p:cNvSpPr>
            <a:spLocks/>
          </p:cNvSpPr>
          <p:nvPr userDrawn="1"/>
        </p:nvSpPr>
        <p:spPr>
          <a:xfrm flipH="1">
            <a:off x="9862666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0E76B0C3-40CE-CE8B-1266-B6D4D1AECCF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3" y="30736"/>
            <a:ext cx="1655209" cy="408285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F37BD06-D6FA-2CFE-C62C-6CE0910CFBE4}"/>
              </a:ext>
            </a:extLst>
          </p:cNvPr>
          <p:cNvSpPr/>
          <p:nvPr userDrawn="1"/>
        </p:nvSpPr>
        <p:spPr>
          <a:xfrm flipH="1">
            <a:off x="0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/>
              <a:t>Moodle 4.5.1/Moodle Workplace 4.5.1</a:t>
            </a:r>
          </a:p>
        </p:txBody>
      </p:sp>
      <p:sp>
        <p:nvSpPr>
          <p:cNvPr id="25" name="直角三角形 24">
            <a:extLst>
              <a:ext uri="{FF2B5EF4-FFF2-40B4-BE49-F238E27FC236}">
                <a16:creationId xmlns:a16="http://schemas.microsoft.com/office/drawing/2014/main" id="{166C7EF4-E47B-6273-E4D8-3382391FC4BB}"/>
              </a:ext>
            </a:extLst>
          </p:cNvPr>
          <p:cNvSpPr>
            <a:spLocks/>
          </p:cNvSpPr>
          <p:nvPr userDrawn="1"/>
        </p:nvSpPr>
        <p:spPr>
          <a:xfrm>
            <a:off x="2175923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8A34314-8A33-B1F1-487C-E5B964ADB62B}"/>
              </a:ext>
            </a:extLst>
          </p:cNvPr>
          <p:cNvSpPr/>
          <p:nvPr userDrawn="1"/>
        </p:nvSpPr>
        <p:spPr>
          <a:xfrm flipH="1" flipV="1">
            <a:off x="2403272" y="6714000"/>
            <a:ext cx="7387583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直角三角形 27">
            <a:extLst>
              <a:ext uri="{FF2B5EF4-FFF2-40B4-BE49-F238E27FC236}">
                <a16:creationId xmlns:a16="http://schemas.microsoft.com/office/drawing/2014/main" id="{D26CB49C-3E91-D2E2-06D0-C01F31F8C1F6}"/>
              </a:ext>
            </a:extLst>
          </p:cNvPr>
          <p:cNvSpPr>
            <a:spLocks/>
          </p:cNvSpPr>
          <p:nvPr userDrawn="1"/>
        </p:nvSpPr>
        <p:spPr>
          <a:xfrm flipV="1">
            <a:off x="9790857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>
            <a:extLst>
              <a:ext uri="{FF2B5EF4-FFF2-40B4-BE49-F238E27FC236}">
                <a16:creationId xmlns:a16="http://schemas.microsoft.com/office/drawing/2014/main" id="{4308DE99-391B-8E80-03A9-1A095E34C0B7}"/>
              </a:ext>
            </a:extLst>
          </p:cNvPr>
          <p:cNvSpPr>
            <a:spLocks/>
          </p:cNvSpPr>
          <p:nvPr userDrawn="1"/>
        </p:nvSpPr>
        <p:spPr>
          <a:xfrm flipH="1" flipV="1">
            <a:off x="2259271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4196778-7B53-F187-EDE0-C5C9EADFDC0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656" y="0"/>
            <a:ext cx="2126344" cy="4572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D04EF27-8DB1-3E5A-B55B-11278AC9BEFD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552" y="6375600"/>
            <a:ext cx="1376448" cy="48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7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600" kern="1200">
          <a:solidFill>
            <a:schemeClr val="accent6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105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9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DADFF2-AFC1-CEA8-0799-09E7826DD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アカウント</a:t>
            </a:r>
            <a:r>
              <a:rPr lang="en-US" altLang="ja-JP" dirty="0"/>
              <a:t>CSV</a:t>
            </a:r>
            <a:r>
              <a:rPr lang="ja-JP" altLang="en-US" dirty="0"/>
              <a:t>登録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359DA7E-5876-09F8-74F0-07A4AF45C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9" y="1163781"/>
            <a:ext cx="5865701" cy="5393643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ja-JP" altLang="en-US" dirty="0"/>
              <a:t>アカウント情報を入力した</a:t>
            </a:r>
            <a:r>
              <a:rPr lang="en-US" altLang="ja-JP" dirty="0"/>
              <a:t>CSV</a:t>
            </a:r>
            <a:r>
              <a:rPr lang="ja-JP" altLang="en-US" dirty="0"/>
              <a:t>データを準備します。　</a:t>
            </a:r>
          </a:p>
          <a:p>
            <a:pPr lvl="1">
              <a:buFont typeface="Wingdings" panose="05000000000000000000" pitchFamily="2" charset="2"/>
              <a:buChar char="u"/>
            </a:pPr>
            <a:r>
              <a:rPr lang="en-US" altLang="ja-JP" dirty="0"/>
              <a:t>1</a:t>
            </a:r>
            <a:r>
              <a:rPr lang="ja-JP" altLang="en-US" dirty="0"/>
              <a:t>行目はフィールドの種類を示す文字列を示します。</a:t>
            </a:r>
          </a:p>
          <a:p>
            <a:pPr lvl="1">
              <a:buFont typeface="Wingdings" panose="05000000000000000000" pitchFamily="2" charset="2"/>
              <a:buChar char="u"/>
            </a:pPr>
            <a:r>
              <a:rPr lang="en-US" altLang="ja-JP" dirty="0"/>
              <a:t>2</a:t>
            </a:r>
            <a:r>
              <a:rPr lang="ja-JP" altLang="en-US" dirty="0"/>
              <a:t>行目以降に</a:t>
            </a:r>
            <a:r>
              <a:rPr lang="en-US" altLang="ja-JP" dirty="0"/>
              <a:t>1</a:t>
            </a:r>
            <a:r>
              <a:rPr lang="ja-JP" altLang="en-US" dirty="0"/>
              <a:t>行あたり</a:t>
            </a:r>
            <a:r>
              <a:rPr lang="en-US" altLang="ja-JP" dirty="0"/>
              <a:t>1</a:t>
            </a:r>
            <a:r>
              <a:rPr lang="ja-JP" altLang="en-US" dirty="0"/>
              <a:t>レコードを記載します。</a:t>
            </a:r>
          </a:p>
          <a:p>
            <a:pPr lvl="1">
              <a:buFont typeface="Wingdings" panose="05000000000000000000" pitchFamily="2" charset="2"/>
              <a:buChar char="u"/>
            </a:pPr>
            <a:r>
              <a:rPr lang="ja-JP" altLang="en-US" dirty="0"/>
              <a:t>フィールドの区切り文字は選択可能です。</a:t>
            </a:r>
            <a:r>
              <a:rPr lang="en-US" altLang="ja-JP" dirty="0"/>
              <a:t>Moodle</a:t>
            </a:r>
            <a:r>
              <a:rPr lang="ja-JP" altLang="en-US" dirty="0"/>
              <a:t>既定値はカンマです。</a:t>
            </a:r>
          </a:p>
          <a:p>
            <a:pPr lvl="1">
              <a:buFont typeface="Wingdings" panose="05000000000000000000" pitchFamily="2" charset="2"/>
              <a:buChar char="u"/>
            </a:pPr>
            <a:r>
              <a:rPr lang="ja-JP" altLang="en-US" dirty="0"/>
              <a:t>エンコードも指定可能ですが、</a:t>
            </a:r>
            <a:r>
              <a:rPr lang="en-US" altLang="ja-JP" dirty="0"/>
              <a:t>Moodle</a:t>
            </a:r>
            <a:r>
              <a:rPr lang="ja-JP" altLang="en-US" dirty="0"/>
              <a:t>既定値は</a:t>
            </a:r>
            <a:r>
              <a:rPr lang="en-US" altLang="ja-JP" dirty="0"/>
              <a:t>UTF-8</a:t>
            </a:r>
            <a:r>
              <a:rPr lang="ja-JP" altLang="en-US" dirty="0"/>
              <a:t>です。</a:t>
            </a:r>
          </a:p>
          <a:p>
            <a:pPr lvl="1">
              <a:buFont typeface="Wingdings" panose="05000000000000000000" pitchFamily="2" charset="2"/>
              <a:buChar char="u"/>
            </a:pPr>
            <a:r>
              <a:rPr lang="ja-JP" altLang="en-US" dirty="0"/>
              <a:t>改行コードは自動判別します。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「サイト管理」の「ユーザ」タブから「ユーザをアップロードする」をクリックします。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ユーザ情報の入った</a:t>
            </a:r>
            <a:r>
              <a:rPr lang="en-US" altLang="ja-JP" dirty="0"/>
              <a:t>CSV</a:t>
            </a:r>
            <a:r>
              <a:rPr lang="ja-JP" altLang="en-US" dirty="0"/>
              <a:t>ファイルをドラッグ</a:t>
            </a:r>
            <a:r>
              <a:rPr lang="en-US" altLang="ja-JP" dirty="0"/>
              <a:t>&amp;</a:t>
            </a:r>
            <a:r>
              <a:rPr lang="ja-JP" altLang="en-US" dirty="0"/>
              <a:t>ドロップします。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エンコードを指定し、「ユーザをアップロードする」をクリックします。</a:t>
            </a:r>
          </a:p>
          <a:p>
            <a:pPr lvl="1">
              <a:buFont typeface="Wingdings" panose="05000000000000000000" pitchFamily="2" charset="2"/>
              <a:buChar char="u"/>
            </a:pPr>
            <a:r>
              <a:rPr lang="en-US" altLang="ja-JP" dirty="0"/>
              <a:t>Excel</a:t>
            </a:r>
            <a:r>
              <a:rPr lang="ja-JP" altLang="en-US" dirty="0"/>
              <a:t>から</a:t>
            </a:r>
            <a:r>
              <a:rPr lang="en-US" altLang="ja-JP" dirty="0"/>
              <a:t>CSV</a:t>
            </a:r>
            <a:r>
              <a:rPr lang="ja-JP" altLang="en-US" dirty="0"/>
              <a:t>を作成した場合は注意が必要です。</a:t>
            </a:r>
            <a:br>
              <a:rPr lang="en-US" altLang="ja-JP" dirty="0"/>
            </a:br>
            <a:r>
              <a:rPr lang="ja-JP" altLang="en-US" dirty="0"/>
              <a:t>エンコードが「</a:t>
            </a:r>
            <a:r>
              <a:rPr lang="en-US" altLang="ja-JP" dirty="0"/>
              <a:t>SHIFT_JIS</a:t>
            </a:r>
            <a:r>
              <a:rPr lang="ja-JP" altLang="en-US" dirty="0"/>
              <a:t>」になっている可能性があります。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アップロードユーザプレビューが表示されます。</a:t>
            </a:r>
            <a:br>
              <a:rPr lang="en-US" altLang="ja-JP" dirty="0"/>
            </a:br>
            <a:r>
              <a:rPr lang="en-US" altLang="ja-JP" dirty="0"/>
              <a:t>CSV</a:t>
            </a:r>
            <a:r>
              <a:rPr lang="ja-JP" altLang="en-US" dirty="0"/>
              <a:t>ファイルで指定したパスワードを設定したい場合は、「新しいユーザパスワード」から「ファイルのパスワードフィールドを使用する」を選択します。</a:t>
            </a:r>
            <a:br>
              <a:rPr lang="en-US" altLang="ja-JP" dirty="0"/>
            </a:br>
            <a:r>
              <a:rPr lang="ja-JP" altLang="en-US" dirty="0"/>
              <a:t>パスワードを自動生成してユーザに通知したい場合は、「必要に応じてパスワードを生成してメールで送信する」を選択します。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「ユーザをアップロードする」をクリックします。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アップロードユーザ結果を確認します。</a:t>
            </a:r>
            <a:br>
              <a:rPr lang="en-US" altLang="ja-JP" dirty="0"/>
            </a:br>
            <a:r>
              <a:rPr lang="ja-JP" altLang="en-US" dirty="0"/>
              <a:t>アップロードエラーが生じた際は、左下に件数が表示されます。</a:t>
            </a:r>
            <a:br>
              <a:rPr lang="en-US" altLang="ja-JP" dirty="0"/>
            </a:br>
            <a:r>
              <a:rPr lang="ja-JP" altLang="en-US" dirty="0"/>
              <a:t>問題なければ「続ける」 をクリックします。</a:t>
            </a:r>
          </a:p>
          <a:p>
            <a:pPr>
              <a:buFont typeface="+mj-lt"/>
              <a:buAutoNum type="arabicPeriod"/>
            </a:pPr>
            <a:endParaRPr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4238829-E822-2ACB-FA97-818D0A3F49FC}"/>
              </a:ext>
            </a:extLst>
          </p:cNvPr>
          <p:cNvSpPr txBox="1"/>
          <p:nvPr/>
        </p:nvSpPr>
        <p:spPr>
          <a:xfrm>
            <a:off x="5400938" y="6669616"/>
            <a:ext cx="139012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</a:rPr>
              <a:t>アカウント</a:t>
            </a:r>
            <a:r>
              <a:rPr kumimoji="1" lang="en-US" altLang="ja-JP" sz="1050" dirty="0">
                <a:solidFill>
                  <a:schemeClr val="bg1"/>
                </a:solidFill>
              </a:rPr>
              <a:t>CSV</a:t>
            </a:r>
            <a:r>
              <a:rPr kumimoji="1" lang="ja-JP" altLang="en-US" sz="1050" dirty="0">
                <a:solidFill>
                  <a:schemeClr val="bg1"/>
                </a:solidFill>
              </a:rPr>
              <a:t>登録</a:t>
            </a: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A0CC51CE-B52C-D97A-B952-1F9257FA13C7}"/>
              </a:ext>
            </a:extLst>
          </p:cNvPr>
          <p:cNvSpPr txBox="1">
            <a:spLocks/>
          </p:cNvSpPr>
          <p:nvPr/>
        </p:nvSpPr>
        <p:spPr>
          <a:xfrm>
            <a:off x="230298" y="666863"/>
            <a:ext cx="11731403" cy="3924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kumimoji="1"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1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9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ja-JP" altLang="en-US" dirty="0"/>
              <a:t>アカウントを</a:t>
            </a:r>
            <a:r>
              <a:rPr lang="en-US" altLang="ja-JP" dirty="0"/>
              <a:t>CSV</a:t>
            </a:r>
            <a:r>
              <a:rPr lang="ja-JP" altLang="en-US" dirty="0"/>
              <a:t>ファイルで一括アップロードすることができます。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81C9BB0-3B8C-155F-E57D-C6E25132617A}"/>
              </a:ext>
            </a:extLst>
          </p:cNvPr>
          <p:cNvSpPr/>
          <p:nvPr/>
        </p:nvSpPr>
        <p:spPr>
          <a:xfrm>
            <a:off x="0" y="1010417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7AD3E031-4B75-0847-A032-1CA43DCB3D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1447" y="1163781"/>
            <a:ext cx="5700254" cy="1463167"/>
          </a:xfrm>
          <a:prstGeom prst="rect">
            <a:avLst/>
          </a:prstGeom>
        </p:spPr>
      </p:pic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DF75835E-DC9D-3414-984A-2B0FF52CE5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209287"/>
              </p:ext>
            </p:extLst>
          </p:nvPr>
        </p:nvGraphicFramePr>
        <p:xfrm>
          <a:off x="6261447" y="3029964"/>
          <a:ext cx="5865702" cy="1585065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923418">
                  <a:extLst>
                    <a:ext uri="{9D8B030D-6E8A-4147-A177-3AD203B41FA5}">
                      <a16:colId xmlns:a16="http://schemas.microsoft.com/office/drawing/2014/main" val="868482"/>
                    </a:ext>
                  </a:extLst>
                </a:gridCol>
                <a:gridCol w="4942284">
                  <a:extLst>
                    <a:ext uri="{9D8B030D-6E8A-4147-A177-3AD203B41FA5}">
                      <a16:colId xmlns:a16="http://schemas.microsoft.com/office/drawing/2014/main" val="3969988835"/>
                    </a:ext>
                  </a:extLst>
                </a:gridCol>
              </a:tblGrid>
              <a:tr h="243861">
                <a:tc>
                  <a:txBody>
                    <a:bodyPr/>
                    <a:lstStyle/>
                    <a:p>
                      <a:r>
                        <a:rPr kumimoji="1" lang="ja-JP" altLang="en-US" sz="900" dirty="0"/>
                        <a:t>フィールド名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/>
                        <a:t>説明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3504916"/>
                  </a:ext>
                </a:extLst>
              </a:tr>
              <a:tr h="243861">
                <a:tc>
                  <a:txBody>
                    <a:bodyPr/>
                    <a:lstStyle/>
                    <a:p>
                      <a:r>
                        <a:rPr kumimoji="1" lang="en-US" altLang="ja-JP" sz="900" dirty="0"/>
                        <a:t>username</a:t>
                      </a:r>
                      <a:endParaRPr kumimoji="1" lang="ja-JP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/>
                        <a:t>ログイン時のアカウント名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6993959"/>
                  </a:ext>
                </a:extLst>
              </a:tr>
              <a:tr h="332440">
                <a:tc>
                  <a:txBody>
                    <a:bodyPr/>
                    <a:lstStyle/>
                    <a:p>
                      <a:r>
                        <a:rPr kumimoji="1" lang="en-US" altLang="ja-JP" sz="900" dirty="0"/>
                        <a:t>password</a:t>
                      </a:r>
                      <a:endParaRPr kumimoji="1" lang="ja-JP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/>
                        <a:t>ログイン時のパスワード。パスワードポリシーに従って指定してください。</a:t>
                      </a:r>
                    </a:p>
                    <a:p>
                      <a:r>
                        <a:rPr kumimoji="1" lang="ja-JP" altLang="en-US" sz="900" dirty="0"/>
                        <a:t>パスワードを自動生成したい場合もフィールド名は必須です。レコードは空白で構いません。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964314"/>
                  </a:ext>
                </a:extLst>
              </a:tr>
              <a:tr h="243861">
                <a:tc>
                  <a:txBody>
                    <a:bodyPr/>
                    <a:lstStyle/>
                    <a:p>
                      <a:r>
                        <a:rPr kumimoji="1" lang="en-US" altLang="ja-JP" sz="900" dirty="0" err="1"/>
                        <a:t>lastname</a:t>
                      </a:r>
                      <a:endParaRPr kumimoji="1" lang="ja-JP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/>
                        <a:t>「姓」のフィールド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9992712"/>
                  </a:ext>
                </a:extLst>
              </a:tr>
              <a:tr h="243861">
                <a:tc>
                  <a:txBody>
                    <a:bodyPr/>
                    <a:lstStyle/>
                    <a:p>
                      <a:r>
                        <a:rPr kumimoji="1" lang="en-US" altLang="ja-JP" sz="900" dirty="0" err="1"/>
                        <a:t>firstname</a:t>
                      </a:r>
                      <a:endParaRPr kumimoji="1" lang="ja-JP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/>
                        <a:t>「名」のフィールド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2475096"/>
                  </a:ext>
                </a:extLst>
              </a:tr>
              <a:tr h="243861">
                <a:tc>
                  <a:txBody>
                    <a:bodyPr/>
                    <a:lstStyle/>
                    <a:p>
                      <a:r>
                        <a:rPr kumimoji="1" lang="en-US" altLang="ja-JP" sz="900" dirty="0"/>
                        <a:t>email</a:t>
                      </a:r>
                      <a:endParaRPr kumimoji="1" lang="ja-JP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/>
                        <a:t>メールアドレス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39571984"/>
                  </a:ext>
                </a:extLst>
              </a:tr>
            </a:tbl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AD66338-110E-5C58-C257-3D6DFFCB0933}"/>
              </a:ext>
            </a:extLst>
          </p:cNvPr>
          <p:cNvSpPr txBox="1"/>
          <p:nvPr/>
        </p:nvSpPr>
        <p:spPr>
          <a:xfrm>
            <a:off x="6261447" y="2762628"/>
            <a:ext cx="34467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/>
              <a:t>【</a:t>
            </a:r>
            <a:r>
              <a:rPr kumimoji="1" lang="ja-JP" altLang="en-US" sz="1000" dirty="0"/>
              <a:t>参考</a:t>
            </a:r>
            <a:r>
              <a:rPr kumimoji="1" lang="en-US" altLang="ja-JP" sz="1000" dirty="0"/>
              <a:t>】CSV</a:t>
            </a:r>
            <a:r>
              <a:rPr kumimoji="1" lang="ja-JP" altLang="en-US" sz="1000" dirty="0"/>
              <a:t>ユーザ登録フィールドの</a:t>
            </a:r>
            <a:r>
              <a:rPr kumimoji="1" lang="en-US" altLang="ja-JP" sz="1000" dirty="0"/>
              <a:t>1</a:t>
            </a:r>
            <a:r>
              <a:rPr kumimoji="1" lang="ja-JP" altLang="en-US" sz="1000" dirty="0"/>
              <a:t>行目のキーワード</a:t>
            </a: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F289E25F-B8B3-5809-24A2-9A4564878D2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627"/>
          <a:stretch/>
        </p:blipFill>
        <p:spPr>
          <a:xfrm>
            <a:off x="6261447" y="4793783"/>
            <a:ext cx="5865702" cy="1783924"/>
          </a:xfrm>
          <a:prstGeom prst="rect">
            <a:avLst/>
          </a:prstGeom>
        </p:spPr>
      </p:pic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53C94AF2-9903-AACD-D880-41B6CB0AFA82}"/>
              </a:ext>
            </a:extLst>
          </p:cNvPr>
          <p:cNvSpPr/>
          <p:nvPr/>
        </p:nvSpPr>
        <p:spPr>
          <a:xfrm>
            <a:off x="7767320" y="6233160"/>
            <a:ext cx="1356360" cy="15748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6087677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グレースケール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ユーザー定義 1">
      <a:majorFont>
        <a:latin typeface="Times New Roman"/>
        <a:ea typeface="UD デジタル 教科書体 N-B"/>
        <a:cs typeface=""/>
      </a:majorFont>
      <a:minorFont>
        <a:latin typeface="Times New Roman"/>
        <a:ea typeface="UD デジタル 教科書体 N-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738</TotalTime>
  <Words>333</Words>
  <Application>Microsoft Office PowerPoint</Application>
  <PresentationFormat>ワイド画面</PresentationFormat>
  <Paragraphs>30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Times New Roman</vt:lpstr>
      <vt:lpstr>Wingdings</vt:lpstr>
      <vt:lpstr>Wingdings 2</vt:lpstr>
      <vt:lpstr>HDOfficeLightV0</vt:lpstr>
      <vt:lpstr>アカウントCSV登録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e-learning co.,ltd.</dc:creator>
  <cp:lastModifiedBy>e-learning co.,ltd.</cp:lastModifiedBy>
  <cp:revision>15</cp:revision>
  <dcterms:created xsi:type="dcterms:W3CDTF">2024-07-23T04:09:56Z</dcterms:created>
  <dcterms:modified xsi:type="dcterms:W3CDTF">2025-01-23T01:53:03Z</dcterms:modified>
</cp:coreProperties>
</file>