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5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754"/>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lang="ja-JP" altLang="en-US" dirty="0"/>
              <a:t>ビデオ</a:t>
            </a:r>
            <a:r>
              <a:rPr kumimoji="1" lang="ja-JP" altLang="en-US" dirty="0"/>
              <a:t>を視聴する</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451815"/>
            <a:ext cx="5865701" cy="5338370"/>
          </a:xfrm>
        </p:spPr>
        <p:txBody>
          <a:bodyPr>
            <a:normAutofit/>
          </a:bodyPr>
          <a:lstStyle/>
          <a:p>
            <a:pPr>
              <a:lnSpc>
                <a:spcPct val="100000"/>
              </a:lnSpc>
              <a:buFont typeface="+mj-lt"/>
              <a:buAutoNum type="arabicPeriod"/>
            </a:pPr>
            <a:r>
              <a:rPr lang="ja-JP" altLang="en-US" dirty="0"/>
              <a:t>コースから視聴したいビデオをクリックします。</a:t>
            </a:r>
            <a:br>
              <a:rPr lang="en-US" altLang="ja-JP" dirty="0"/>
            </a:br>
            <a:br>
              <a:rPr lang="en-US" altLang="ja-JP" dirty="0"/>
            </a:br>
            <a:r>
              <a:rPr lang="ja-JP" altLang="en-US" dirty="0"/>
              <a:t>「</a:t>
            </a:r>
            <a:r>
              <a:rPr lang="en-US" altLang="ja-JP" dirty="0"/>
              <a:t>To Do</a:t>
            </a:r>
            <a:r>
              <a:rPr lang="ja-JP" altLang="en-US" dirty="0"/>
              <a:t>」をクリックすると活動完了条件が表示されます。</a:t>
            </a:r>
            <a:br>
              <a:rPr lang="en-US" altLang="ja-JP" dirty="0"/>
            </a:br>
            <a:r>
              <a:rPr lang="ja-JP" altLang="en-US" dirty="0"/>
              <a:t>ビデオ視聴の場合、最後まで視聴しないと完了にならない設定がされてる場合もあります。</a:t>
            </a:r>
            <a:endParaRPr lang="en-US" altLang="ja-JP" dirty="0"/>
          </a:p>
          <a:p>
            <a:pPr>
              <a:lnSpc>
                <a:spcPct val="100000"/>
              </a:lnSpc>
              <a:buFont typeface="+mj-lt"/>
              <a:buAutoNum type="arabicPeriod"/>
            </a:pPr>
            <a:endParaRPr lang="ja-JP" altLang="en-US" dirty="0"/>
          </a:p>
          <a:p>
            <a:pPr>
              <a:lnSpc>
                <a:spcPct val="100000"/>
              </a:lnSpc>
              <a:buFont typeface="+mj-lt"/>
              <a:buAutoNum type="arabicPeriod"/>
            </a:pPr>
            <a:r>
              <a:rPr lang="ja-JP" altLang="en-US" dirty="0"/>
              <a:t>「</a:t>
            </a:r>
            <a:r>
              <a:rPr lang="en-US" altLang="ja-JP" dirty="0"/>
              <a:t>PLAY</a:t>
            </a:r>
            <a:r>
              <a:rPr lang="ja-JP" altLang="en-US" dirty="0"/>
              <a:t>」から再生します。</a:t>
            </a:r>
            <a:endParaRPr lang="en-US" altLang="ja-JP" dirty="0"/>
          </a:p>
          <a:p>
            <a:pPr>
              <a:lnSpc>
                <a:spcPct val="100000"/>
              </a:lnSpc>
              <a:buFont typeface="+mj-lt"/>
              <a:buAutoNum type="arabicPeriod"/>
            </a:pPr>
            <a:r>
              <a:rPr lang="ja-JP" altLang="en-US" dirty="0"/>
              <a:t>視聴を中断したい場合は「</a:t>
            </a:r>
            <a:r>
              <a:rPr lang="en-US" altLang="ja-JP" dirty="0"/>
              <a:t>PAUSE</a:t>
            </a:r>
            <a:r>
              <a:rPr lang="ja-JP" altLang="en-US" dirty="0"/>
              <a:t>」をクリックします。</a:t>
            </a:r>
            <a:br>
              <a:rPr lang="en-US" altLang="ja-JP" dirty="0"/>
            </a:br>
            <a:r>
              <a:rPr lang="ja-JP" altLang="en-US" dirty="0"/>
              <a:t>止めずに画面を離れると中断履歴が正しく取得できず、最初から視聴しなおしになる場合があります。</a:t>
            </a:r>
            <a:endParaRPr lang="en-US" altLang="ja-JP" dirty="0"/>
          </a:p>
          <a:p>
            <a:pPr>
              <a:lnSpc>
                <a:spcPct val="100000"/>
              </a:lnSpc>
              <a:buFont typeface="+mj-lt"/>
              <a:buAutoNum type="arabicPeriod"/>
            </a:pPr>
            <a:r>
              <a:rPr lang="ja-JP" altLang="en-US" dirty="0"/>
              <a:t>右下のボタンを押すと全画面表示になります。</a:t>
            </a:r>
            <a:endParaRPr lang="en-US" altLang="ja-JP" dirty="0"/>
          </a:p>
          <a:p>
            <a:pPr>
              <a:lnSpc>
                <a:spcPct val="100000"/>
              </a:lnSpc>
              <a:buFont typeface="+mj-lt"/>
              <a:buAutoNum type="arabicPeriod"/>
            </a:pPr>
            <a:r>
              <a:rPr lang="ja-JP" altLang="en-US" dirty="0"/>
              <a:t>シークバー制御設定がされている場合、ビデオを最後まで視聴するまではシークバーのコントロールが使えません。</a:t>
            </a:r>
            <a:endParaRPr lang="en-US" altLang="ja-JP" dirty="0"/>
          </a:p>
          <a:p>
            <a:pPr>
              <a:lnSpc>
                <a:spcPct val="100000"/>
              </a:lnSpc>
              <a:buFont typeface="+mj-lt"/>
              <a:buAutoNum type="arabicPeriod"/>
            </a:pPr>
            <a:r>
              <a:rPr lang="ja-JP" altLang="en-US" dirty="0"/>
              <a:t>字幕が設定されている場合、右下のメニューから字幕の表示</a:t>
            </a:r>
            <a:r>
              <a:rPr lang="en-US" altLang="ja-JP" dirty="0"/>
              <a:t>/</a:t>
            </a:r>
            <a:r>
              <a:rPr lang="ja-JP" altLang="en-US" dirty="0"/>
              <a:t>非表示をコントロールすることができます。</a:t>
            </a:r>
            <a:endParaRPr lang="en-US" altLang="ja-JP" dirty="0"/>
          </a:p>
          <a:p>
            <a:pPr marL="457200" lvl="1" indent="0">
              <a:lnSpc>
                <a:spcPct val="100000"/>
              </a:lnSpc>
              <a:buNone/>
            </a:pPr>
            <a:endParaRPr lang="en-US" altLang="ja-JP" dirty="0"/>
          </a:p>
          <a:p>
            <a:pPr marL="457200" lvl="1" indent="0">
              <a:lnSpc>
                <a:spcPct val="100000"/>
              </a:lnSpc>
              <a:buNone/>
            </a:pPr>
            <a:endParaRPr lang="en-US" altLang="ja-JP" dirty="0"/>
          </a:p>
          <a:p>
            <a:pPr lvl="1">
              <a:lnSpc>
                <a:spcPct val="100000"/>
              </a:lnSpc>
              <a:buFont typeface="+mj-lt"/>
              <a:buAutoNum type="alphaUcParenR"/>
            </a:pPr>
            <a:endParaRPr lang="en-US" altLang="ja-JP" dirty="0"/>
          </a:p>
          <a:p>
            <a:pPr lvl="1">
              <a:lnSpc>
                <a:spcPct val="100000"/>
              </a:lnSpc>
              <a:buFont typeface="+mj-lt"/>
              <a:buAutoNum type="alphaUcParenR"/>
            </a:pPr>
            <a:endParaRPr lang="en-US" altLang="ja-JP" dirty="0"/>
          </a:p>
          <a:p>
            <a:pPr lvl="1">
              <a:lnSpc>
                <a:spcPct val="100000"/>
              </a:lnSpc>
              <a:buFont typeface="+mj-lt"/>
              <a:buAutoNum type="alphaUcParenR"/>
            </a:pPr>
            <a:endParaRPr lang="en-US" altLang="ja-JP" dirty="0"/>
          </a:p>
          <a:p>
            <a:pPr>
              <a:lnSpc>
                <a:spcPct val="100000"/>
              </a:lnSpc>
              <a:buFont typeface="+mj-lt"/>
              <a:buAutoNum type="arabicPeriod"/>
            </a:pPr>
            <a:r>
              <a:rPr lang="ja-JP" altLang="en-US" dirty="0"/>
              <a:t>最後まで視聴したら、コーストップへ戻るか、次のコンテンツに遷移してください。</a:t>
            </a:r>
            <a:br>
              <a:rPr lang="en-US" altLang="ja-JP" dirty="0"/>
            </a:br>
            <a:r>
              <a:rPr lang="ja-JP" altLang="en-US" dirty="0"/>
              <a:t>遷移したタイミングで「活動完了</a:t>
            </a:r>
            <a:r>
              <a:rPr lang="en-US" altLang="ja-JP" dirty="0"/>
              <a:t>_</a:t>
            </a:r>
            <a:r>
              <a:rPr lang="ja-JP" altLang="en-US" dirty="0"/>
              <a:t>最後まで視聴」の処理が行われ、活動完了となります。</a:t>
            </a:r>
          </a:p>
          <a:p>
            <a:pPr>
              <a:lnSpc>
                <a:spcPct val="100000"/>
              </a:lnSpc>
              <a:buFont typeface="+mj-lt"/>
              <a:buAutoNum type="arabicPeriod"/>
            </a:pPr>
            <a:endParaRPr lang="ja-JP" altLang="en-US" dirty="0"/>
          </a:p>
          <a:p>
            <a:pPr>
              <a:lnSpc>
                <a:spcPct val="100000"/>
              </a:lnSpc>
              <a:buFont typeface="+mj-lt"/>
              <a:buAutoNum type="arabicPeriod"/>
            </a:pPr>
            <a:endParaRPr lang="ja-JP" altLang="en-US" dirty="0"/>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465058" y="6669616"/>
            <a:ext cx="1261884" cy="253916"/>
          </a:xfrm>
          <a:prstGeom prst="rect">
            <a:avLst/>
          </a:prstGeom>
          <a:noFill/>
        </p:spPr>
        <p:txBody>
          <a:bodyPr wrap="none" rtlCol="0">
            <a:spAutoFit/>
          </a:bodyPr>
          <a:lstStyle/>
          <a:p>
            <a:r>
              <a:rPr kumimoji="1" lang="ja-JP" altLang="en-US" sz="1050" dirty="0">
                <a:solidFill>
                  <a:schemeClr val="bg1"/>
                </a:solidFill>
              </a:rPr>
              <a:t>ビデオを視聴する</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176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ビデオの視聴について。</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6"/>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a:extLst>
              <a:ext uri="{FF2B5EF4-FFF2-40B4-BE49-F238E27FC236}">
                <a16:creationId xmlns:a16="http://schemas.microsoft.com/office/drawing/2014/main" id="{A059080C-6074-FFB2-7C9C-16A4FF8F119D}"/>
              </a:ext>
            </a:extLst>
          </p:cNvPr>
          <p:cNvCxnSpPr>
            <a:cxnSpLocks/>
          </p:cNvCxnSpPr>
          <p:nvPr/>
        </p:nvCxnSpPr>
        <p:spPr>
          <a:xfrm>
            <a:off x="156000" y="2289135"/>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8B17304-661C-0A79-DCD4-56C3B3AF5367}"/>
              </a:ext>
            </a:extLst>
          </p:cNvPr>
          <p:cNvCxnSpPr>
            <a:cxnSpLocks/>
          </p:cNvCxnSpPr>
          <p:nvPr/>
        </p:nvCxnSpPr>
        <p:spPr>
          <a:xfrm>
            <a:off x="156000" y="540820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9" name="図 8">
            <a:extLst>
              <a:ext uri="{FF2B5EF4-FFF2-40B4-BE49-F238E27FC236}">
                <a16:creationId xmlns:a16="http://schemas.microsoft.com/office/drawing/2014/main" id="{B033E4EE-1B25-322D-7893-A6D5857888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1423" y="1180043"/>
            <a:ext cx="5549153" cy="1002519"/>
          </a:xfrm>
          <a:prstGeom prst="rect">
            <a:avLst/>
          </a:prstGeom>
        </p:spPr>
      </p:pic>
      <p:pic>
        <p:nvPicPr>
          <p:cNvPr id="13" name="図 12">
            <a:extLst>
              <a:ext uri="{FF2B5EF4-FFF2-40B4-BE49-F238E27FC236}">
                <a16:creationId xmlns:a16="http://schemas.microsoft.com/office/drawing/2014/main" id="{41D35E03-6345-E527-3E25-33271DC730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0299" y="2395709"/>
            <a:ext cx="5895669" cy="2873641"/>
          </a:xfrm>
          <a:prstGeom prst="rect">
            <a:avLst/>
          </a:prstGeom>
        </p:spPr>
      </p:pic>
      <p:sp>
        <p:nvSpPr>
          <p:cNvPr id="16" name="正方形/長方形 15">
            <a:extLst>
              <a:ext uri="{FF2B5EF4-FFF2-40B4-BE49-F238E27FC236}">
                <a16:creationId xmlns:a16="http://schemas.microsoft.com/office/drawing/2014/main" id="{2AF0BFC2-2463-F3B6-8697-916FF8D8EBAC}"/>
              </a:ext>
            </a:extLst>
          </p:cNvPr>
          <p:cNvSpPr/>
          <p:nvPr/>
        </p:nvSpPr>
        <p:spPr>
          <a:xfrm>
            <a:off x="6382871" y="1196975"/>
            <a:ext cx="968188" cy="37416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9C6DD71A-DA3A-49D5-17A8-AB55E7D1F262}"/>
              </a:ext>
            </a:extLst>
          </p:cNvPr>
          <p:cNvSpPr/>
          <p:nvPr/>
        </p:nvSpPr>
        <p:spPr>
          <a:xfrm>
            <a:off x="10392539" y="1591387"/>
            <a:ext cx="968188" cy="60013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64C772EF-4264-3AC9-05F4-B26C08B4A6B2}"/>
              </a:ext>
            </a:extLst>
          </p:cNvPr>
          <p:cNvSpPr/>
          <p:nvPr/>
        </p:nvSpPr>
        <p:spPr>
          <a:xfrm>
            <a:off x="8758517" y="4957553"/>
            <a:ext cx="1317811" cy="17061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5FEF293D-86D2-E441-F5D4-5BD3307446EA}"/>
              </a:ext>
            </a:extLst>
          </p:cNvPr>
          <p:cNvSpPr/>
          <p:nvPr/>
        </p:nvSpPr>
        <p:spPr>
          <a:xfrm>
            <a:off x="11506200" y="5128170"/>
            <a:ext cx="161184" cy="17061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8BD2C9EC-28C3-51DC-5925-51F221C40A13}"/>
              </a:ext>
            </a:extLst>
          </p:cNvPr>
          <p:cNvSpPr/>
          <p:nvPr/>
        </p:nvSpPr>
        <p:spPr>
          <a:xfrm>
            <a:off x="11345016" y="5128170"/>
            <a:ext cx="161184" cy="17061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 name="グループ化 33">
            <a:extLst>
              <a:ext uri="{FF2B5EF4-FFF2-40B4-BE49-F238E27FC236}">
                <a16:creationId xmlns:a16="http://schemas.microsoft.com/office/drawing/2014/main" id="{43DFF5BB-05B0-CEF4-9EBD-259A9909E974}"/>
              </a:ext>
            </a:extLst>
          </p:cNvPr>
          <p:cNvGrpSpPr/>
          <p:nvPr/>
        </p:nvGrpSpPr>
        <p:grpSpPr>
          <a:xfrm>
            <a:off x="11349812" y="4267178"/>
            <a:ext cx="775828" cy="711686"/>
            <a:chOff x="11349812" y="4267178"/>
            <a:chExt cx="775828" cy="711686"/>
          </a:xfrm>
        </p:grpSpPr>
        <p:sp>
          <p:nvSpPr>
            <p:cNvPr id="33" name="吹き出し: 四角形 32">
              <a:extLst>
                <a:ext uri="{FF2B5EF4-FFF2-40B4-BE49-F238E27FC236}">
                  <a16:creationId xmlns:a16="http://schemas.microsoft.com/office/drawing/2014/main" id="{95057BFC-BF17-A89D-D1DE-791CA3A79840}"/>
                </a:ext>
              </a:extLst>
            </p:cNvPr>
            <p:cNvSpPr/>
            <p:nvPr/>
          </p:nvSpPr>
          <p:spPr>
            <a:xfrm>
              <a:off x="11349812" y="4267178"/>
              <a:ext cx="775828" cy="711686"/>
            </a:xfrm>
            <a:prstGeom prst="wedgeRectCallout">
              <a:avLst>
                <a:gd name="adj1" fmla="val -46370"/>
                <a:gd name="adj2" fmla="val 66783"/>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2" name="図 31">
              <a:extLst>
                <a:ext uri="{FF2B5EF4-FFF2-40B4-BE49-F238E27FC236}">
                  <a16:creationId xmlns:a16="http://schemas.microsoft.com/office/drawing/2014/main" id="{4427E5BE-614B-9BA7-EE8A-598193F4051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49812" y="4288490"/>
              <a:ext cx="775828" cy="669063"/>
            </a:xfrm>
            <a:prstGeom prst="rect">
              <a:avLst/>
            </a:prstGeom>
          </p:spPr>
        </p:pic>
      </p:grpSp>
      <p:sp>
        <p:nvSpPr>
          <p:cNvPr id="35" name="正方形/長方形 34">
            <a:extLst>
              <a:ext uri="{FF2B5EF4-FFF2-40B4-BE49-F238E27FC236}">
                <a16:creationId xmlns:a16="http://schemas.microsoft.com/office/drawing/2014/main" id="{49A3EB7E-EF3A-B45A-F0A4-6260D10DDC27}"/>
              </a:ext>
            </a:extLst>
          </p:cNvPr>
          <p:cNvSpPr/>
          <p:nvPr/>
        </p:nvSpPr>
        <p:spPr>
          <a:xfrm>
            <a:off x="6994988" y="5128170"/>
            <a:ext cx="161184" cy="17061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1852</TotalTime>
  <Words>202</Words>
  <Application>Microsoft Office PowerPoint</Application>
  <PresentationFormat>ワイド画面</PresentationFormat>
  <Paragraphs>17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ビデオを視聴する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52</cp:revision>
  <dcterms:created xsi:type="dcterms:W3CDTF">2024-07-23T04:09:56Z</dcterms:created>
  <dcterms:modified xsi:type="dcterms:W3CDTF">2025-01-23T04:10:01Z</dcterms:modified>
</cp:coreProperties>
</file>