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
  </p:notes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54"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192D"/>
    <a:srgbClr val="243A76"/>
    <a:srgbClr val="0694B5"/>
    <a:srgbClr val="F98012"/>
    <a:srgbClr val="97C93D"/>
    <a:srgbClr val="F6BF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10" autoAdjust="0"/>
    <p:restoredTop sz="95806" autoAdjust="0"/>
  </p:normalViewPr>
  <p:slideViewPr>
    <p:cSldViewPr snapToGrid="0">
      <p:cViewPr varScale="1">
        <p:scale>
          <a:sx n="98" d="100"/>
          <a:sy n="98" d="100"/>
        </p:scale>
        <p:origin x="187" y="58"/>
      </p:cViewPr>
      <p:guideLst>
        <p:guide orient="horz" pos="754"/>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BEDD5-0915-4C9D-9D83-3A43AB20BCFC}"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D4322-C6A9-4636-9EBB-6E6459FFB3BA}" type="slidenum">
              <a:rPr kumimoji="1" lang="ja-JP" altLang="en-US" smtClean="0"/>
              <a:t>‹#›</a:t>
            </a:fld>
            <a:endParaRPr kumimoji="1" lang="ja-JP" altLang="en-US"/>
          </a:p>
        </p:txBody>
      </p:sp>
    </p:spTree>
    <p:extLst>
      <p:ext uri="{BB962C8B-B14F-4D97-AF65-F5344CB8AC3E}">
        <p14:creationId xmlns:p14="http://schemas.microsoft.com/office/powerpoint/2010/main" val="10051781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FCB9B-DA74-6DA2-B075-E4714BBB0F3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7B06BCE-C87D-9204-585E-0CF85D48A81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E60C8CC-174C-6513-434D-BE832E2B21C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3D392B6-DF6E-1DE2-48FE-1EA5415039CE}"/>
              </a:ext>
            </a:extLst>
          </p:cNvPr>
          <p:cNvSpPr>
            <a:spLocks noGrp="1"/>
          </p:cNvSpPr>
          <p:nvPr>
            <p:ph type="sldNum" sz="quarter" idx="5"/>
          </p:nvPr>
        </p:nvSpPr>
        <p:spPr/>
        <p:txBody>
          <a:bodyPr/>
          <a:lstStyle/>
          <a:p>
            <a:fld id="{BE7D4322-C6A9-4636-9EBB-6E6459FFB3BA}" type="slidenum">
              <a:rPr kumimoji="1" lang="ja-JP" altLang="en-US" smtClean="0"/>
              <a:t>1</a:t>
            </a:fld>
            <a:endParaRPr kumimoji="1" lang="ja-JP" altLang="en-US"/>
          </a:p>
        </p:txBody>
      </p:sp>
    </p:spTree>
    <p:extLst>
      <p:ext uri="{BB962C8B-B14F-4D97-AF65-F5344CB8AC3E}">
        <p14:creationId xmlns:p14="http://schemas.microsoft.com/office/powerpoint/2010/main" val="3068096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7914098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8706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220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30299" y="607798"/>
            <a:ext cx="11731403" cy="57485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1977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66582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3896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94619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3478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42777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4785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49320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A4356951-EDE9-D9D6-0E19-DF6D70C61DBD}"/>
              </a:ext>
            </a:extLst>
          </p:cNvPr>
          <p:cNvGrpSpPr/>
          <p:nvPr userDrawn="1"/>
        </p:nvGrpSpPr>
        <p:grpSpPr>
          <a:xfrm flipH="1" flipV="1">
            <a:off x="0" y="0"/>
            <a:ext cx="2235643" cy="468000"/>
            <a:chOff x="9956357" y="6454800"/>
            <a:chExt cx="2235643" cy="468000"/>
          </a:xfrm>
          <a:solidFill>
            <a:srgbClr val="C5192D"/>
          </a:solidFill>
        </p:grpSpPr>
        <p:sp>
          <p:nvSpPr>
            <p:cNvPr id="13" name="正方形/長方形 12">
              <a:extLst>
                <a:ext uri="{FF2B5EF4-FFF2-40B4-BE49-F238E27FC236}">
                  <a16:creationId xmlns:a16="http://schemas.microsoft.com/office/drawing/2014/main" id="{E9EACC2E-B0CA-C701-AFA1-2B351DFB394B}"/>
                </a:ext>
              </a:extLst>
            </p:cNvPr>
            <p:cNvSpPr/>
            <p:nvPr userDrawn="1"/>
          </p:nvSpPr>
          <p:spPr>
            <a:xfrm>
              <a:off x="10422384" y="6454800"/>
              <a:ext cx="1769616" cy="46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sp>
          <p:nvSpPr>
            <p:cNvPr id="14" name="直角三角形 13">
              <a:extLst>
                <a:ext uri="{FF2B5EF4-FFF2-40B4-BE49-F238E27FC236}">
                  <a16:creationId xmlns:a16="http://schemas.microsoft.com/office/drawing/2014/main" id="{F022FE20-CC43-6322-6721-FF5863DD3C9A}"/>
                </a:ext>
              </a:extLst>
            </p:cNvPr>
            <p:cNvSpPr>
              <a:spLocks/>
            </p:cNvSpPr>
            <p:nvPr userDrawn="1"/>
          </p:nvSpPr>
          <p:spPr>
            <a:xfrm flipH="1">
              <a:off x="9956357" y="6454800"/>
              <a:ext cx="468000" cy="468000"/>
            </a:xfrm>
            <a:prstGeom prst="rtTriangl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grpSp>
      <p:sp>
        <p:nvSpPr>
          <p:cNvPr id="9" name="正方形/長方形 8">
            <a:extLst>
              <a:ext uri="{FF2B5EF4-FFF2-40B4-BE49-F238E27FC236}">
                <a16:creationId xmlns:a16="http://schemas.microsoft.com/office/drawing/2014/main" id="{B8465BE8-99C6-0E89-099A-9A78D36D1253}"/>
              </a:ext>
            </a:extLst>
          </p:cNvPr>
          <p:cNvSpPr/>
          <p:nvPr userDrawn="1"/>
        </p:nvSpPr>
        <p:spPr>
          <a:xfrm>
            <a:off x="0" y="423630"/>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Placeholder 1"/>
          <p:cNvSpPr>
            <a:spLocks noGrp="1"/>
          </p:cNvSpPr>
          <p:nvPr>
            <p:ph type="title"/>
          </p:nvPr>
        </p:nvSpPr>
        <p:spPr>
          <a:xfrm>
            <a:off x="2041864" y="67816"/>
            <a:ext cx="9318863" cy="320639"/>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0299" y="607798"/>
            <a:ext cx="11731403" cy="574149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9448800" y="0"/>
            <a:ext cx="2743200" cy="365125"/>
          </a:xfrm>
          <a:prstGeom prst="rect">
            <a:avLst/>
          </a:prstGeom>
        </p:spPr>
        <p:txBody>
          <a:bodyPr vert="horz" lIns="91440" tIns="45720" rIns="91440" bIns="45720" rtlCol="0" anchor="ctr"/>
          <a:lstStyle>
            <a:lvl1pPr algn="r">
              <a:defRPr sz="1100">
                <a:solidFill>
                  <a:schemeClr val="bg1">
                    <a:lumMod val="95000"/>
                  </a:schemeClr>
                </a:solidFill>
              </a:defRPr>
            </a:lvl1pPr>
          </a:lstStyle>
          <a:p>
            <a:fld id="{1DD2FF6F-59D3-4749-BAF3-88A52DAD3F4C}" type="slidenum">
              <a:rPr kumimoji="1" lang="ja-JP" altLang="en-US" smtClean="0"/>
              <a:pPr/>
              <a:t>‹#›</a:t>
            </a:fld>
            <a:endParaRPr kumimoji="1" lang="ja-JP" altLang="en-US"/>
          </a:p>
        </p:txBody>
      </p:sp>
      <p:sp>
        <p:nvSpPr>
          <p:cNvPr id="4" name="正方形/長方形 3">
            <a:extLst>
              <a:ext uri="{FF2B5EF4-FFF2-40B4-BE49-F238E27FC236}">
                <a16:creationId xmlns:a16="http://schemas.microsoft.com/office/drawing/2014/main" id="{4436E3FA-9F99-6611-6FE9-DD9145E75AE3}"/>
              </a:ext>
            </a:extLst>
          </p:cNvPr>
          <p:cNvSpPr/>
          <p:nvPr userDrawn="1"/>
        </p:nvSpPr>
        <p:spPr>
          <a:xfrm>
            <a:off x="10005152"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角三角形 6">
            <a:extLst>
              <a:ext uri="{FF2B5EF4-FFF2-40B4-BE49-F238E27FC236}">
                <a16:creationId xmlns:a16="http://schemas.microsoft.com/office/drawing/2014/main" id="{3487C58F-CC34-0066-91DB-68ECFEB79CED}"/>
              </a:ext>
            </a:extLst>
          </p:cNvPr>
          <p:cNvSpPr>
            <a:spLocks/>
          </p:cNvSpPr>
          <p:nvPr userDrawn="1"/>
        </p:nvSpPr>
        <p:spPr>
          <a:xfrm flipH="1">
            <a:off x="9862666"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E76B0C3-40CE-CE8B-1266-B6D4D1AECCF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7203" y="30736"/>
            <a:ext cx="1655209" cy="408285"/>
          </a:xfrm>
          <a:prstGeom prst="rect">
            <a:avLst/>
          </a:prstGeom>
        </p:spPr>
      </p:pic>
      <p:sp>
        <p:nvSpPr>
          <p:cNvPr id="24" name="正方形/長方形 23">
            <a:extLst>
              <a:ext uri="{FF2B5EF4-FFF2-40B4-BE49-F238E27FC236}">
                <a16:creationId xmlns:a16="http://schemas.microsoft.com/office/drawing/2014/main" id="{CF37BD06-D6FA-2CFE-C62C-6CE0910CFBE4}"/>
              </a:ext>
            </a:extLst>
          </p:cNvPr>
          <p:cNvSpPr/>
          <p:nvPr userDrawn="1"/>
        </p:nvSpPr>
        <p:spPr>
          <a:xfrm flipH="1">
            <a:off x="0"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a:t>Moodle 4.5.1/Moodle Workplace 4.5.1</a:t>
            </a:r>
          </a:p>
        </p:txBody>
      </p:sp>
      <p:sp>
        <p:nvSpPr>
          <p:cNvPr id="25" name="直角三角形 24">
            <a:extLst>
              <a:ext uri="{FF2B5EF4-FFF2-40B4-BE49-F238E27FC236}">
                <a16:creationId xmlns:a16="http://schemas.microsoft.com/office/drawing/2014/main" id="{166C7EF4-E47B-6273-E4D8-3382391FC4BB}"/>
              </a:ext>
            </a:extLst>
          </p:cNvPr>
          <p:cNvSpPr>
            <a:spLocks/>
          </p:cNvSpPr>
          <p:nvPr userDrawn="1"/>
        </p:nvSpPr>
        <p:spPr>
          <a:xfrm>
            <a:off x="2175923"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b="1"/>
          </a:p>
        </p:txBody>
      </p:sp>
      <p:sp>
        <p:nvSpPr>
          <p:cNvPr id="27" name="正方形/長方形 26">
            <a:extLst>
              <a:ext uri="{FF2B5EF4-FFF2-40B4-BE49-F238E27FC236}">
                <a16:creationId xmlns:a16="http://schemas.microsoft.com/office/drawing/2014/main" id="{48A34314-8A33-B1F1-487C-E5B964ADB62B}"/>
              </a:ext>
            </a:extLst>
          </p:cNvPr>
          <p:cNvSpPr/>
          <p:nvPr userDrawn="1"/>
        </p:nvSpPr>
        <p:spPr>
          <a:xfrm flipH="1" flipV="1">
            <a:off x="2403272" y="6714000"/>
            <a:ext cx="7387583"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27">
            <a:extLst>
              <a:ext uri="{FF2B5EF4-FFF2-40B4-BE49-F238E27FC236}">
                <a16:creationId xmlns:a16="http://schemas.microsoft.com/office/drawing/2014/main" id="{D26CB49C-3E91-D2E2-06D0-C01F31F8C1F6}"/>
              </a:ext>
            </a:extLst>
          </p:cNvPr>
          <p:cNvSpPr>
            <a:spLocks/>
          </p:cNvSpPr>
          <p:nvPr userDrawn="1"/>
        </p:nvSpPr>
        <p:spPr>
          <a:xfrm flipV="1">
            <a:off x="9790857"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直角三角形 28">
            <a:extLst>
              <a:ext uri="{FF2B5EF4-FFF2-40B4-BE49-F238E27FC236}">
                <a16:creationId xmlns:a16="http://schemas.microsoft.com/office/drawing/2014/main" id="{4308DE99-391B-8E80-03A9-1A095E34C0B7}"/>
              </a:ext>
            </a:extLst>
          </p:cNvPr>
          <p:cNvSpPr>
            <a:spLocks/>
          </p:cNvSpPr>
          <p:nvPr userDrawn="1"/>
        </p:nvSpPr>
        <p:spPr>
          <a:xfrm flipH="1" flipV="1">
            <a:off x="2259271"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D4196778-7B53-F187-EDE0-C5C9EADFDC01}"/>
              </a:ext>
            </a:extLst>
          </p:cNvPr>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65656" y="0"/>
            <a:ext cx="2126344" cy="457200"/>
          </a:xfrm>
          <a:prstGeom prst="rect">
            <a:avLst/>
          </a:prstGeom>
        </p:spPr>
      </p:pic>
      <p:pic>
        <p:nvPicPr>
          <p:cNvPr id="12" name="図 11">
            <a:extLst>
              <a:ext uri="{FF2B5EF4-FFF2-40B4-BE49-F238E27FC236}">
                <a16:creationId xmlns:a16="http://schemas.microsoft.com/office/drawing/2014/main" id="{7D04EF27-8DB1-3E5A-B55B-11278AC9BE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15552" y="6375600"/>
            <a:ext cx="1376448" cy="482400"/>
          </a:xfrm>
          <a:prstGeom prst="rect">
            <a:avLst/>
          </a:prstGeom>
        </p:spPr>
      </p:pic>
    </p:spTree>
    <p:extLst>
      <p:ext uri="{BB962C8B-B14F-4D97-AF65-F5344CB8AC3E}">
        <p14:creationId xmlns:p14="http://schemas.microsoft.com/office/powerpoint/2010/main" val="218787946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kumimoji="1" sz="160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84C297-7CF9-9057-7AF9-9A8E2F026F3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8AA46CD-B85C-7FD3-4E4A-5A54D03D37AF}"/>
              </a:ext>
            </a:extLst>
          </p:cNvPr>
          <p:cNvSpPr>
            <a:spLocks noGrp="1"/>
          </p:cNvSpPr>
          <p:nvPr>
            <p:ph type="title"/>
          </p:nvPr>
        </p:nvSpPr>
        <p:spPr/>
        <p:txBody>
          <a:bodyPr/>
          <a:lstStyle/>
          <a:p>
            <a:r>
              <a:rPr kumimoji="1" lang="ja-JP" altLang="en-US" dirty="0"/>
              <a:t>フォーラムを閲覧</a:t>
            </a:r>
            <a:r>
              <a:rPr kumimoji="1" lang="en-US" altLang="ja-JP" dirty="0"/>
              <a:t>/</a:t>
            </a:r>
            <a:r>
              <a:rPr kumimoji="1" lang="ja-JP" altLang="en-US" dirty="0"/>
              <a:t>投稿する</a:t>
            </a:r>
          </a:p>
        </p:txBody>
      </p:sp>
      <p:sp>
        <p:nvSpPr>
          <p:cNvPr id="3" name="コンテンツ プレースホルダー 2">
            <a:extLst>
              <a:ext uri="{FF2B5EF4-FFF2-40B4-BE49-F238E27FC236}">
                <a16:creationId xmlns:a16="http://schemas.microsoft.com/office/drawing/2014/main" id="{13D15406-FCB7-EC8D-3651-32BD1A881AC3}"/>
              </a:ext>
            </a:extLst>
          </p:cNvPr>
          <p:cNvSpPr>
            <a:spLocks noGrp="1"/>
          </p:cNvSpPr>
          <p:nvPr>
            <p:ph idx="1"/>
          </p:nvPr>
        </p:nvSpPr>
        <p:spPr>
          <a:xfrm>
            <a:off x="230299" y="1349145"/>
            <a:ext cx="5865701" cy="5441040"/>
          </a:xfrm>
        </p:spPr>
        <p:txBody>
          <a:bodyPr>
            <a:normAutofit/>
          </a:bodyPr>
          <a:lstStyle/>
          <a:p>
            <a:pPr>
              <a:lnSpc>
                <a:spcPct val="100000"/>
              </a:lnSpc>
              <a:buFont typeface="+mj-lt"/>
              <a:buAutoNum type="arabicPeriod"/>
            </a:pPr>
            <a:r>
              <a:rPr lang="ja-JP" altLang="en-US" dirty="0"/>
              <a:t>フォーラムをクリックします。</a:t>
            </a:r>
            <a:br>
              <a:rPr lang="en-US" altLang="ja-JP" dirty="0"/>
            </a:br>
            <a:r>
              <a:rPr lang="ja-JP" altLang="en-US" dirty="0"/>
              <a:t>「</a:t>
            </a:r>
            <a:r>
              <a:rPr lang="en-US" altLang="ja-JP" dirty="0"/>
              <a:t>To Do</a:t>
            </a:r>
            <a:r>
              <a:rPr lang="ja-JP" altLang="en-US" dirty="0"/>
              <a:t>」をクリックすると活動完了条件が表示されます。</a:t>
            </a:r>
            <a:endParaRPr lang="en-US" altLang="ja-JP" dirty="0"/>
          </a:p>
          <a:p>
            <a:pPr>
              <a:lnSpc>
                <a:spcPct val="100000"/>
              </a:lnSpc>
              <a:buFont typeface="+mj-lt"/>
              <a:buAutoNum type="arabicPeriod"/>
            </a:pPr>
            <a:endParaRPr lang="en-US" altLang="ja-JP" dirty="0"/>
          </a:p>
          <a:p>
            <a:pPr>
              <a:lnSpc>
                <a:spcPct val="100000"/>
              </a:lnSpc>
              <a:buFont typeface="+mj-lt"/>
              <a:buAutoNum type="arabicPeriod"/>
            </a:pPr>
            <a:endParaRPr lang="en-US" altLang="ja-JP" dirty="0"/>
          </a:p>
          <a:p>
            <a:pPr>
              <a:lnSpc>
                <a:spcPct val="100000"/>
              </a:lnSpc>
              <a:buFont typeface="+mj-lt"/>
              <a:buAutoNum type="arabicPeriod"/>
            </a:pPr>
            <a:r>
              <a:rPr lang="ja-JP" altLang="en-US" dirty="0"/>
              <a:t>ディスカッションタイトルをクリックすると、内容を閲覧することが出来ます。</a:t>
            </a:r>
            <a:endParaRPr lang="en-US" altLang="ja-JP" dirty="0"/>
          </a:p>
          <a:p>
            <a:pPr>
              <a:lnSpc>
                <a:spcPct val="100000"/>
              </a:lnSpc>
              <a:buFont typeface="+mj-lt"/>
              <a:buAutoNum type="arabicPeriod"/>
            </a:pPr>
            <a:r>
              <a:rPr lang="ja-JP" altLang="en-US" dirty="0"/>
              <a:t>「返信」をクリックすると、ディスカッションに対して返信を付けることが出来ます。</a:t>
            </a:r>
            <a:br>
              <a:rPr lang="en-US" altLang="ja-JP" dirty="0"/>
            </a:br>
            <a:r>
              <a:rPr lang="ja-JP" altLang="en-US" dirty="0"/>
              <a:t>「高度」をクリックするとエディタが展開され、ファイルの添付が可能になります。</a:t>
            </a:r>
            <a:endParaRPr lang="en-US" altLang="ja-JP" dirty="0"/>
          </a:p>
          <a:p>
            <a:pPr>
              <a:lnSpc>
                <a:spcPct val="100000"/>
              </a:lnSpc>
              <a:buFont typeface="+mj-lt"/>
              <a:buAutoNum type="arabicPeriod"/>
            </a:pPr>
            <a:endParaRPr lang="en-US" altLang="ja-JP" dirty="0"/>
          </a:p>
          <a:p>
            <a:pPr>
              <a:lnSpc>
                <a:spcPct val="100000"/>
              </a:lnSpc>
              <a:buFont typeface="+mj-lt"/>
              <a:buAutoNum type="arabicPeriod"/>
            </a:pPr>
            <a:endParaRPr lang="en-US" altLang="ja-JP" dirty="0"/>
          </a:p>
          <a:p>
            <a:pPr>
              <a:lnSpc>
                <a:spcPct val="100000"/>
              </a:lnSpc>
              <a:buFont typeface="+mj-lt"/>
              <a:buAutoNum type="arabicPeriod"/>
            </a:pPr>
            <a:endParaRPr lang="en-US" altLang="ja-JP" dirty="0"/>
          </a:p>
          <a:p>
            <a:pPr>
              <a:lnSpc>
                <a:spcPct val="100000"/>
              </a:lnSpc>
              <a:buFont typeface="+mj-lt"/>
              <a:buAutoNum type="arabicPeriod"/>
            </a:pPr>
            <a:endParaRPr lang="en-US" altLang="ja-JP" dirty="0"/>
          </a:p>
          <a:p>
            <a:pPr>
              <a:lnSpc>
                <a:spcPct val="100000"/>
              </a:lnSpc>
              <a:buFont typeface="+mj-lt"/>
              <a:buAutoNum type="arabicPeriod"/>
            </a:pPr>
            <a:r>
              <a:rPr lang="ja-JP" altLang="en-US" dirty="0"/>
              <a:t>「ディスカッショントピックを追加する」をクリックすると、新しいディスカッショントピックを立てることができます。</a:t>
            </a:r>
            <a:br>
              <a:rPr lang="en-US" altLang="ja-JP" dirty="0"/>
            </a:br>
            <a:r>
              <a:rPr lang="ja-JP" altLang="en-US" dirty="0"/>
              <a:t>「高度」をクリックするとエディタが展開され、ファイルの添付が可能になります。</a:t>
            </a:r>
            <a:endParaRPr lang="en-US" altLang="ja-JP" dirty="0"/>
          </a:p>
          <a:p>
            <a:pPr>
              <a:lnSpc>
                <a:spcPct val="100000"/>
              </a:lnSpc>
              <a:buFont typeface="+mj-lt"/>
              <a:buAutoNum type="arabicPeriod"/>
            </a:pPr>
            <a:r>
              <a:rPr lang="ja-JP" altLang="en-US" dirty="0"/>
              <a:t>「フォーラムを購読する」をクリックすると新しい投稿があるたびに通知が届きます。ディスカッションごとに通知をコントロールすることも可能です。</a:t>
            </a:r>
            <a:br>
              <a:rPr lang="en-US" altLang="ja-JP" dirty="0"/>
            </a:br>
            <a:br>
              <a:rPr lang="en-US" altLang="ja-JP" dirty="0"/>
            </a:br>
            <a:r>
              <a:rPr lang="en-US" altLang="ja-JP" dirty="0"/>
              <a:t>※</a:t>
            </a:r>
            <a:r>
              <a:rPr lang="ja-JP" altLang="en-US" dirty="0"/>
              <a:t>教師側の設定によっては通知のコントロールができない場合があります。</a:t>
            </a:r>
          </a:p>
          <a:p>
            <a:pPr>
              <a:lnSpc>
                <a:spcPct val="100000"/>
              </a:lnSpc>
              <a:buFont typeface="+mj-lt"/>
              <a:buAutoNum type="arabicPeriod"/>
            </a:pPr>
            <a:endParaRPr lang="ja-JP" altLang="en-US" dirty="0"/>
          </a:p>
        </p:txBody>
      </p:sp>
      <p:sp>
        <p:nvSpPr>
          <p:cNvPr id="4" name="テキスト ボックス 3">
            <a:extLst>
              <a:ext uri="{FF2B5EF4-FFF2-40B4-BE49-F238E27FC236}">
                <a16:creationId xmlns:a16="http://schemas.microsoft.com/office/drawing/2014/main" id="{6F758375-74FA-7862-771D-AA489C870BF1}"/>
              </a:ext>
            </a:extLst>
          </p:cNvPr>
          <p:cNvSpPr txBox="1"/>
          <p:nvPr/>
        </p:nvSpPr>
        <p:spPr>
          <a:xfrm>
            <a:off x="5177319" y="6669616"/>
            <a:ext cx="1837362" cy="253916"/>
          </a:xfrm>
          <a:prstGeom prst="rect">
            <a:avLst/>
          </a:prstGeom>
          <a:noFill/>
        </p:spPr>
        <p:txBody>
          <a:bodyPr wrap="none" rtlCol="0">
            <a:spAutoFit/>
          </a:bodyPr>
          <a:lstStyle/>
          <a:p>
            <a:r>
              <a:rPr kumimoji="1" lang="ja-JP" altLang="en-US" sz="1050" dirty="0">
                <a:solidFill>
                  <a:schemeClr val="bg1"/>
                </a:solidFill>
              </a:rPr>
              <a:t>フォーラムを閲覧</a:t>
            </a:r>
            <a:r>
              <a:rPr kumimoji="1" lang="en-US" altLang="ja-JP" sz="1050" dirty="0">
                <a:solidFill>
                  <a:schemeClr val="bg1"/>
                </a:solidFill>
              </a:rPr>
              <a:t>/</a:t>
            </a:r>
            <a:r>
              <a:rPr kumimoji="1" lang="ja-JP" altLang="en-US" sz="1050" dirty="0">
                <a:solidFill>
                  <a:schemeClr val="bg1"/>
                </a:solidFill>
              </a:rPr>
              <a:t>投稿する</a:t>
            </a:r>
          </a:p>
        </p:txBody>
      </p:sp>
      <p:sp>
        <p:nvSpPr>
          <p:cNvPr id="7" name="コンテンツ プレースホルダー 2">
            <a:extLst>
              <a:ext uri="{FF2B5EF4-FFF2-40B4-BE49-F238E27FC236}">
                <a16:creationId xmlns:a16="http://schemas.microsoft.com/office/drawing/2014/main" id="{9F73EAE3-80D1-06BC-7ABD-79C1AD6DB237}"/>
              </a:ext>
            </a:extLst>
          </p:cNvPr>
          <p:cNvSpPr txBox="1">
            <a:spLocks/>
          </p:cNvSpPr>
          <p:nvPr/>
        </p:nvSpPr>
        <p:spPr>
          <a:xfrm>
            <a:off x="230298" y="666862"/>
            <a:ext cx="11731403" cy="31765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ja-JP" altLang="en-US" dirty="0"/>
              <a:t>フォーラムとは教師および受講生同士の連絡や意見交換の場として使われるスペースです。利用の際は一般的なルールやマナーを守って正しく活用しましょう。</a:t>
            </a:r>
          </a:p>
        </p:txBody>
      </p:sp>
      <p:sp>
        <p:nvSpPr>
          <p:cNvPr id="8" name="正方形/長方形 7">
            <a:extLst>
              <a:ext uri="{FF2B5EF4-FFF2-40B4-BE49-F238E27FC236}">
                <a16:creationId xmlns:a16="http://schemas.microsoft.com/office/drawing/2014/main" id="{2D25F1FF-1333-F301-825E-0427436054B3}"/>
              </a:ext>
            </a:extLst>
          </p:cNvPr>
          <p:cNvSpPr/>
          <p:nvPr/>
        </p:nvSpPr>
        <p:spPr>
          <a:xfrm>
            <a:off x="-1" y="979956"/>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 name="直線コネクタ 15">
            <a:extLst>
              <a:ext uri="{FF2B5EF4-FFF2-40B4-BE49-F238E27FC236}">
                <a16:creationId xmlns:a16="http://schemas.microsoft.com/office/drawing/2014/main" id="{8BBC0756-9C80-6CA0-1258-5D1EAF56BA64}"/>
              </a:ext>
            </a:extLst>
          </p:cNvPr>
          <p:cNvCxnSpPr>
            <a:cxnSpLocks/>
          </p:cNvCxnSpPr>
          <p:nvPr/>
        </p:nvCxnSpPr>
        <p:spPr>
          <a:xfrm>
            <a:off x="156000" y="2181986"/>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A059080C-6074-FFB2-7C9C-16A4FF8F119D}"/>
              </a:ext>
            </a:extLst>
          </p:cNvPr>
          <p:cNvCxnSpPr>
            <a:cxnSpLocks/>
          </p:cNvCxnSpPr>
          <p:nvPr/>
        </p:nvCxnSpPr>
        <p:spPr>
          <a:xfrm>
            <a:off x="156000" y="4031970"/>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pic>
        <p:nvPicPr>
          <p:cNvPr id="6" name="図 5">
            <a:extLst>
              <a:ext uri="{FF2B5EF4-FFF2-40B4-BE49-F238E27FC236}">
                <a16:creationId xmlns:a16="http://schemas.microsoft.com/office/drawing/2014/main" id="{D2A91A8E-3815-3D4B-F777-F80BCC1C51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70299" y="1111526"/>
            <a:ext cx="5892314" cy="1016347"/>
          </a:xfrm>
          <a:prstGeom prst="rect">
            <a:avLst/>
          </a:prstGeom>
        </p:spPr>
      </p:pic>
      <p:pic>
        <p:nvPicPr>
          <p:cNvPr id="14" name="図 13">
            <a:extLst>
              <a:ext uri="{FF2B5EF4-FFF2-40B4-BE49-F238E27FC236}">
                <a16:creationId xmlns:a16="http://schemas.microsoft.com/office/drawing/2014/main" id="{6BB36ADA-CBE8-C100-1320-253FD412F28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70299" y="2252630"/>
            <a:ext cx="5791402" cy="1725969"/>
          </a:xfrm>
          <a:prstGeom prst="rect">
            <a:avLst/>
          </a:prstGeom>
        </p:spPr>
      </p:pic>
      <p:pic>
        <p:nvPicPr>
          <p:cNvPr id="20" name="図 19">
            <a:extLst>
              <a:ext uri="{FF2B5EF4-FFF2-40B4-BE49-F238E27FC236}">
                <a16:creationId xmlns:a16="http://schemas.microsoft.com/office/drawing/2014/main" id="{7296C087-2C74-8289-36D2-055E76C67262}"/>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b="2652"/>
          <a:stretch/>
        </p:blipFill>
        <p:spPr>
          <a:xfrm>
            <a:off x="6170299" y="4091291"/>
            <a:ext cx="5190428" cy="2590930"/>
          </a:xfrm>
          <a:prstGeom prst="rect">
            <a:avLst/>
          </a:prstGeom>
        </p:spPr>
      </p:pic>
      <p:sp>
        <p:nvSpPr>
          <p:cNvPr id="21" name="正方形/長方形 20">
            <a:extLst>
              <a:ext uri="{FF2B5EF4-FFF2-40B4-BE49-F238E27FC236}">
                <a16:creationId xmlns:a16="http://schemas.microsoft.com/office/drawing/2014/main" id="{D3A33154-32AF-6C50-FDE8-09E922EA9AD6}"/>
              </a:ext>
            </a:extLst>
          </p:cNvPr>
          <p:cNvSpPr/>
          <p:nvPr/>
        </p:nvSpPr>
        <p:spPr>
          <a:xfrm>
            <a:off x="11590215" y="3016738"/>
            <a:ext cx="371486" cy="239419"/>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D4213564-26B4-366F-87C4-8300E4ED73AE}"/>
              </a:ext>
            </a:extLst>
          </p:cNvPr>
          <p:cNvSpPr/>
          <p:nvPr/>
        </p:nvSpPr>
        <p:spPr>
          <a:xfrm>
            <a:off x="10331938" y="1432794"/>
            <a:ext cx="1629763" cy="68987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45671EC5-1B7E-E08E-DF33-5DDCB7BC31A4}"/>
              </a:ext>
            </a:extLst>
          </p:cNvPr>
          <p:cNvSpPr/>
          <p:nvPr/>
        </p:nvSpPr>
        <p:spPr>
          <a:xfrm>
            <a:off x="11450007" y="3596641"/>
            <a:ext cx="371486" cy="239419"/>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5C373AD2-1843-5224-C96A-B69B51B91D4A}"/>
              </a:ext>
            </a:extLst>
          </p:cNvPr>
          <p:cNvSpPr/>
          <p:nvPr/>
        </p:nvSpPr>
        <p:spPr>
          <a:xfrm>
            <a:off x="8744970" y="5589163"/>
            <a:ext cx="283206" cy="239419"/>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C635E8B7-ACB4-4285-74AF-16F3F8FF5FDD}"/>
              </a:ext>
            </a:extLst>
          </p:cNvPr>
          <p:cNvSpPr/>
          <p:nvPr/>
        </p:nvSpPr>
        <p:spPr>
          <a:xfrm>
            <a:off x="7519674" y="4085343"/>
            <a:ext cx="1289046" cy="239418"/>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61811D5D-C778-8E65-D990-6C35502243F8}"/>
              </a:ext>
            </a:extLst>
          </p:cNvPr>
          <p:cNvSpPr/>
          <p:nvPr/>
        </p:nvSpPr>
        <p:spPr>
          <a:xfrm>
            <a:off x="10331937" y="4085343"/>
            <a:ext cx="814881" cy="239418"/>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21B87027-F24B-D627-B375-FC0204533074}"/>
              </a:ext>
            </a:extLst>
          </p:cNvPr>
          <p:cNvSpPr/>
          <p:nvPr/>
        </p:nvSpPr>
        <p:spPr>
          <a:xfrm>
            <a:off x="10674096" y="6023870"/>
            <a:ext cx="304800" cy="529329"/>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05200918"/>
      </p:ext>
    </p:extLst>
  </p:cSld>
  <p:clrMapOvr>
    <a:masterClrMapping/>
  </p:clrMapOvr>
</p:sld>
</file>

<file path=ppt/theme/theme1.xml><?xml version="1.0" encoding="utf-8"?>
<a:theme xmlns:a="http://schemas.openxmlformats.org/drawingml/2006/main" name="HDOfficeLightV0">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ユーザー定義 1">
      <a:majorFont>
        <a:latin typeface="Times New Roman"/>
        <a:ea typeface="UD デジタル 教科書体 N-B"/>
        <a:cs typeface=""/>
      </a:majorFont>
      <a:minorFont>
        <a:latin typeface="Times New Roman"/>
        <a:ea typeface="UD デジタル 教科書体 N-B"/>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1781</TotalTime>
  <Words>212</Words>
  <Application>Microsoft Office PowerPoint</Application>
  <PresentationFormat>ワイド画面</PresentationFormat>
  <Paragraphs>15</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Times New Roman</vt:lpstr>
      <vt:lpstr>Wingdings 2</vt:lpstr>
      <vt:lpstr>HDOfficeLightV0</vt:lpstr>
      <vt:lpstr>フォーラムを閲覧/投稿する</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e-learning co.,ltd.</dc:creator>
  <cp:lastModifiedBy>e-learning co.,ltd.</cp:lastModifiedBy>
  <cp:revision>47</cp:revision>
  <dcterms:created xsi:type="dcterms:W3CDTF">2024-07-23T04:09:56Z</dcterms:created>
  <dcterms:modified xsi:type="dcterms:W3CDTF">2025-01-23T04:07:44Z</dcterms:modified>
</cp:coreProperties>
</file>