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3"/>
  </p:notesMasterIdLst>
  <p:sldIdLst>
    <p:sldId id="258"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5192D"/>
    <a:srgbClr val="243A76"/>
    <a:srgbClr val="0694B5"/>
    <a:srgbClr val="F98012"/>
    <a:srgbClr val="97C93D"/>
    <a:srgbClr val="F6BF1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310" autoAdjust="0"/>
    <p:restoredTop sz="95806" autoAdjust="0"/>
  </p:normalViewPr>
  <p:slideViewPr>
    <p:cSldViewPr snapToGrid="0">
      <p:cViewPr varScale="1">
        <p:scale>
          <a:sx n="98" d="100"/>
          <a:sy n="98" d="100"/>
        </p:scale>
        <p:origin x="187" y="5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8BEDD5-0915-4C9D-9D83-3A43AB20BCFC}" type="datetimeFigureOut">
              <a:rPr kumimoji="1" lang="ja-JP" altLang="en-US" smtClean="0"/>
              <a:t>2025/1/23</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E7D4322-C6A9-4636-9EBB-6E6459FFB3BA}" type="slidenum">
              <a:rPr kumimoji="1" lang="ja-JP" altLang="en-US" smtClean="0"/>
              <a:t>‹#›</a:t>
            </a:fld>
            <a:endParaRPr kumimoji="1" lang="ja-JP" altLang="en-US"/>
          </a:p>
        </p:txBody>
      </p:sp>
    </p:spTree>
    <p:extLst>
      <p:ext uri="{BB962C8B-B14F-4D97-AF65-F5344CB8AC3E}">
        <p14:creationId xmlns:p14="http://schemas.microsoft.com/office/powerpoint/2010/main" val="100517812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9FCB9B-DA74-6DA2-B075-E4714BBB0F3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7B06BCE-C87D-9204-585E-0CF85D48A81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9E60C8CC-174C-6513-434D-BE832E2B21CD}"/>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D3D392B6-DF6E-1DE2-48FE-1EA5415039CE}"/>
              </a:ext>
            </a:extLst>
          </p:cNvPr>
          <p:cNvSpPr>
            <a:spLocks noGrp="1"/>
          </p:cNvSpPr>
          <p:nvPr>
            <p:ph type="sldNum" sz="quarter" idx="5"/>
          </p:nvPr>
        </p:nvSpPr>
        <p:spPr/>
        <p:txBody>
          <a:bodyPr/>
          <a:lstStyle/>
          <a:p>
            <a:fld id="{BE7D4322-C6A9-4636-9EBB-6E6459FFB3BA}" type="slidenum">
              <a:rPr kumimoji="1" lang="ja-JP" altLang="en-US" smtClean="0"/>
              <a:t>1</a:t>
            </a:fld>
            <a:endParaRPr kumimoji="1" lang="ja-JP" altLang="en-US"/>
          </a:p>
        </p:txBody>
      </p:sp>
    </p:spTree>
    <p:extLst>
      <p:ext uri="{BB962C8B-B14F-4D97-AF65-F5344CB8AC3E}">
        <p14:creationId xmlns:p14="http://schemas.microsoft.com/office/powerpoint/2010/main" val="30680968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79140980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187067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1220770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230299" y="607798"/>
            <a:ext cx="11731403" cy="57485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319772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36658296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238965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45127" y="2507550"/>
            <a:ext cx="5156200"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7550"/>
            <a:ext cx="5181601"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9" name="Slide Number Placeholder 8"/>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
        <p:nvSpPr>
          <p:cNvPr id="10" name="Title 9"/>
          <p:cNvSpPr>
            <a:spLocks noGrp="1"/>
          </p:cNvSpPr>
          <p:nvPr>
            <p:ph type="title"/>
          </p:nvPr>
        </p:nvSpPr>
        <p:spPr/>
        <p:txBody>
          <a:bodyPr/>
          <a:lstStyle/>
          <a:p>
            <a:r>
              <a:rPr lang="ja-JP" altLang="en-US"/>
              <a:t>マスター タイトルの書式設定</a:t>
            </a:r>
            <a:endParaRPr lang="en-US" dirty="0"/>
          </a:p>
        </p:txBody>
      </p:sp>
    </p:spTree>
    <p:extLst>
      <p:ext uri="{BB962C8B-B14F-4D97-AF65-F5344CB8AC3E}">
        <p14:creationId xmlns:p14="http://schemas.microsoft.com/office/powerpoint/2010/main" val="39461974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5" name="Slide Number Placeholder 4"/>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
        <p:nvSpPr>
          <p:cNvPr id="6" name="Title 5"/>
          <p:cNvSpPr>
            <a:spLocks noGrp="1"/>
          </p:cNvSpPr>
          <p:nvPr>
            <p:ph type="title"/>
          </p:nvPr>
        </p:nvSpPr>
        <p:spPr/>
        <p:txBody>
          <a:bodyPr/>
          <a:lstStyle/>
          <a:p>
            <a:r>
              <a:rPr lang="ja-JP" altLang="en-US"/>
              <a:t>マスター タイトルの書式設定</a:t>
            </a:r>
            <a:endParaRPr lang="en-US"/>
          </a:p>
        </p:txBody>
      </p:sp>
    </p:spTree>
    <p:extLst>
      <p:ext uri="{BB962C8B-B14F-4D97-AF65-F5344CB8AC3E}">
        <p14:creationId xmlns:p14="http://schemas.microsoft.com/office/powerpoint/2010/main" val="2534783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4" name="Slide Number Placeholder 3"/>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4277734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ja-JP" altLang="en-US"/>
              <a:t>マスター タイトルの書式設定</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478583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24932062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A4356951-EDE9-D9D6-0E19-DF6D70C61DBD}"/>
              </a:ext>
            </a:extLst>
          </p:cNvPr>
          <p:cNvGrpSpPr/>
          <p:nvPr userDrawn="1"/>
        </p:nvGrpSpPr>
        <p:grpSpPr>
          <a:xfrm flipH="1" flipV="1">
            <a:off x="0" y="0"/>
            <a:ext cx="2235643" cy="468000"/>
            <a:chOff x="9956357" y="6454800"/>
            <a:chExt cx="2235643" cy="468000"/>
          </a:xfrm>
          <a:solidFill>
            <a:srgbClr val="C5192D"/>
          </a:solidFill>
        </p:grpSpPr>
        <p:sp>
          <p:nvSpPr>
            <p:cNvPr id="13" name="正方形/長方形 12">
              <a:extLst>
                <a:ext uri="{FF2B5EF4-FFF2-40B4-BE49-F238E27FC236}">
                  <a16:creationId xmlns:a16="http://schemas.microsoft.com/office/drawing/2014/main" id="{E9EACC2E-B0CA-C701-AFA1-2B351DFB394B}"/>
                </a:ext>
              </a:extLst>
            </p:cNvPr>
            <p:cNvSpPr/>
            <p:nvPr userDrawn="1"/>
          </p:nvSpPr>
          <p:spPr>
            <a:xfrm>
              <a:off x="10422384" y="6454800"/>
              <a:ext cx="1769616" cy="468000"/>
            </a:xfrm>
            <a:prstGeom prst="rect">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C5192D"/>
                </a:solidFill>
              </a:endParaRPr>
            </a:p>
          </p:txBody>
        </p:sp>
        <p:sp>
          <p:nvSpPr>
            <p:cNvPr id="14" name="直角三角形 13">
              <a:extLst>
                <a:ext uri="{FF2B5EF4-FFF2-40B4-BE49-F238E27FC236}">
                  <a16:creationId xmlns:a16="http://schemas.microsoft.com/office/drawing/2014/main" id="{F022FE20-CC43-6322-6721-FF5863DD3C9A}"/>
                </a:ext>
              </a:extLst>
            </p:cNvPr>
            <p:cNvSpPr>
              <a:spLocks/>
            </p:cNvSpPr>
            <p:nvPr userDrawn="1"/>
          </p:nvSpPr>
          <p:spPr>
            <a:xfrm flipH="1">
              <a:off x="9956357" y="6454800"/>
              <a:ext cx="468000" cy="468000"/>
            </a:xfrm>
            <a:prstGeom prst="rtTriangle">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C5192D"/>
                </a:solidFill>
              </a:endParaRPr>
            </a:p>
          </p:txBody>
        </p:sp>
      </p:grpSp>
      <p:sp>
        <p:nvSpPr>
          <p:cNvPr id="9" name="正方形/長方形 8">
            <a:extLst>
              <a:ext uri="{FF2B5EF4-FFF2-40B4-BE49-F238E27FC236}">
                <a16:creationId xmlns:a16="http://schemas.microsoft.com/office/drawing/2014/main" id="{B8465BE8-99C6-0E89-099A-9A78D36D1253}"/>
              </a:ext>
            </a:extLst>
          </p:cNvPr>
          <p:cNvSpPr/>
          <p:nvPr userDrawn="1"/>
        </p:nvSpPr>
        <p:spPr>
          <a:xfrm>
            <a:off x="0" y="423630"/>
            <a:ext cx="12192000" cy="56095"/>
          </a:xfrm>
          <a:prstGeom prst="rect">
            <a:avLst/>
          </a:prstGeom>
          <a:solidFill>
            <a:srgbClr val="C5192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Title Placeholder 1"/>
          <p:cNvSpPr>
            <a:spLocks noGrp="1"/>
          </p:cNvSpPr>
          <p:nvPr>
            <p:ph type="title"/>
          </p:nvPr>
        </p:nvSpPr>
        <p:spPr>
          <a:xfrm>
            <a:off x="2041864" y="67816"/>
            <a:ext cx="9318863" cy="320639"/>
          </a:xfrm>
          <a:prstGeom prst="rect">
            <a:avLst/>
          </a:prstGeom>
        </p:spPr>
        <p:txBody>
          <a:bodyPr vert="horz" lIns="91440" tIns="45720" rIns="91440" bIns="45720" rtlCol="0" anchor="ctr">
            <a:normAutofit/>
          </a:bodyPr>
          <a:lstStyle/>
          <a:p>
            <a:r>
              <a:rPr lang="ja-JP" altLang="en-US" dirty="0"/>
              <a:t>マスター タイトルの書式設定</a:t>
            </a:r>
            <a:endParaRPr lang="en-US" dirty="0"/>
          </a:p>
        </p:txBody>
      </p:sp>
      <p:sp>
        <p:nvSpPr>
          <p:cNvPr id="3" name="Text Placeholder 2"/>
          <p:cNvSpPr>
            <a:spLocks noGrp="1"/>
          </p:cNvSpPr>
          <p:nvPr>
            <p:ph type="body" idx="1"/>
          </p:nvPr>
        </p:nvSpPr>
        <p:spPr>
          <a:xfrm>
            <a:off x="230299" y="607798"/>
            <a:ext cx="11731403" cy="5741498"/>
          </a:xfrm>
          <a:prstGeom prst="rect">
            <a:avLst/>
          </a:prstGeom>
        </p:spPr>
        <p:txBody>
          <a:bodyPr vert="horz" lIns="91440" tIns="45720" rIns="91440" bIns="45720" rtlCol="0">
            <a:normAutofit/>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6" name="Slide Number Placeholder 5"/>
          <p:cNvSpPr>
            <a:spLocks noGrp="1"/>
          </p:cNvSpPr>
          <p:nvPr>
            <p:ph type="sldNum" sz="quarter" idx="4"/>
          </p:nvPr>
        </p:nvSpPr>
        <p:spPr>
          <a:xfrm>
            <a:off x="9448800" y="0"/>
            <a:ext cx="2743200" cy="365125"/>
          </a:xfrm>
          <a:prstGeom prst="rect">
            <a:avLst/>
          </a:prstGeom>
        </p:spPr>
        <p:txBody>
          <a:bodyPr vert="horz" lIns="91440" tIns="45720" rIns="91440" bIns="45720" rtlCol="0" anchor="ctr"/>
          <a:lstStyle>
            <a:lvl1pPr algn="r">
              <a:defRPr sz="1100">
                <a:solidFill>
                  <a:schemeClr val="bg1">
                    <a:lumMod val="95000"/>
                  </a:schemeClr>
                </a:solidFill>
              </a:defRPr>
            </a:lvl1pPr>
          </a:lstStyle>
          <a:p>
            <a:fld id="{1DD2FF6F-59D3-4749-BAF3-88A52DAD3F4C}" type="slidenum">
              <a:rPr kumimoji="1" lang="ja-JP" altLang="en-US" smtClean="0"/>
              <a:pPr/>
              <a:t>‹#›</a:t>
            </a:fld>
            <a:endParaRPr kumimoji="1" lang="ja-JP" altLang="en-US"/>
          </a:p>
        </p:txBody>
      </p:sp>
      <p:sp>
        <p:nvSpPr>
          <p:cNvPr id="4" name="正方形/長方形 3">
            <a:extLst>
              <a:ext uri="{FF2B5EF4-FFF2-40B4-BE49-F238E27FC236}">
                <a16:creationId xmlns:a16="http://schemas.microsoft.com/office/drawing/2014/main" id="{4436E3FA-9F99-6611-6FE9-DD9145E75AE3}"/>
              </a:ext>
            </a:extLst>
          </p:cNvPr>
          <p:cNvSpPr/>
          <p:nvPr userDrawn="1"/>
        </p:nvSpPr>
        <p:spPr>
          <a:xfrm>
            <a:off x="10005152" y="6714000"/>
            <a:ext cx="2186848"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直角三角形 6">
            <a:extLst>
              <a:ext uri="{FF2B5EF4-FFF2-40B4-BE49-F238E27FC236}">
                <a16:creationId xmlns:a16="http://schemas.microsoft.com/office/drawing/2014/main" id="{3487C58F-CC34-0066-91DB-68ECFEB79CED}"/>
              </a:ext>
            </a:extLst>
          </p:cNvPr>
          <p:cNvSpPr>
            <a:spLocks/>
          </p:cNvSpPr>
          <p:nvPr userDrawn="1"/>
        </p:nvSpPr>
        <p:spPr>
          <a:xfrm flipH="1">
            <a:off x="9862666"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8" name="図 17">
            <a:extLst>
              <a:ext uri="{FF2B5EF4-FFF2-40B4-BE49-F238E27FC236}">
                <a16:creationId xmlns:a16="http://schemas.microsoft.com/office/drawing/2014/main" id="{0E76B0C3-40CE-CE8B-1266-B6D4D1AECCF6}"/>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57203" y="30736"/>
            <a:ext cx="1655209" cy="408285"/>
          </a:xfrm>
          <a:prstGeom prst="rect">
            <a:avLst/>
          </a:prstGeom>
        </p:spPr>
      </p:pic>
      <p:sp>
        <p:nvSpPr>
          <p:cNvPr id="24" name="正方形/長方形 23">
            <a:extLst>
              <a:ext uri="{FF2B5EF4-FFF2-40B4-BE49-F238E27FC236}">
                <a16:creationId xmlns:a16="http://schemas.microsoft.com/office/drawing/2014/main" id="{CF37BD06-D6FA-2CFE-C62C-6CE0910CFBE4}"/>
              </a:ext>
            </a:extLst>
          </p:cNvPr>
          <p:cNvSpPr/>
          <p:nvPr userDrawn="1"/>
        </p:nvSpPr>
        <p:spPr>
          <a:xfrm flipH="1">
            <a:off x="0" y="6714000"/>
            <a:ext cx="2186848"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900" b="1" dirty="0"/>
              <a:t>Moodle 4.5.1/Moodle Workplace 4.5.1</a:t>
            </a:r>
          </a:p>
        </p:txBody>
      </p:sp>
      <p:sp>
        <p:nvSpPr>
          <p:cNvPr id="25" name="直角三角形 24">
            <a:extLst>
              <a:ext uri="{FF2B5EF4-FFF2-40B4-BE49-F238E27FC236}">
                <a16:creationId xmlns:a16="http://schemas.microsoft.com/office/drawing/2014/main" id="{166C7EF4-E47B-6273-E4D8-3382391FC4BB}"/>
              </a:ext>
            </a:extLst>
          </p:cNvPr>
          <p:cNvSpPr>
            <a:spLocks/>
          </p:cNvSpPr>
          <p:nvPr userDrawn="1"/>
        </p:nvSpPr>
        <p:spPr>
          <a:xfrm>
            <a:off x="2175923"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50" b="1"/>
          </a:p>
        </p:txBody>
      </p:sp>
      <p:sp>
        <p:nvSpPr>
          <p:cNvPr id="27" name="正方形/長方形 26">
            <a:extLst>
              <a:ext uri="{FF2B5EF4-FFF2-40B4-BE49-F238E27FC236}">
                <a16:creationId xmlns:a16="http://schemas.microsoft.com/office/drawing/2014/main" id="{48A34314-8A33-B1F1-487C-E5B964ADB62B}"/>
              </a:ext>
            </a:extLst>
          </p:cNvPr>
          <p:cNvSpPr/>
          <p:nvPr userDrawn="1"/>
        </p:nvSpPr>
        <p:spPr>
          <a:xfrm flipH="1" flipV="1">
            <a:off x="2403272" y="6714000"/>
            <a:ext cx="7387583"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直角三角形 27">
            <a:extLst>
              <a:ext uri="{FF2B5EF4-FFF2-40B4-BE49-F238E27FC236}">
                <a16:creationId xmlns:a16="http://schemas.microsoft.com/office/drawing/2014/main" id="{D26CB49C-3E91-D2E2-06D0-C01F31F8C1F6}"/>
              </a:ext>
            </a:extLst>
          </p:cNvPr>
          <p:cNvSpPr>
            <a:spLocks/>
          </p:cNvSpPr>
          <p:nvPr userDrawn="1"/>
        </p:nvSpPr>
        <p:spPr>
          <a:xfrm flipV="1">
            <a:off x="9790857"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直角三角形 28">
            <a:extLst>
              <a:ext uri="{FF2B5EF4-FFF2-40B4-BE49-F238E27FC236}">
                <a16:creationId xmlns:a16="http://schemas.microsoft.com/office/drawing/2014/main" id="{4308DE99-391B-8E80-03A9-1A095E34C0B7}"/>
              </a:ext>
            </a:extLst>
          </p:cNvPr>
          <p:cNvSpPr>
            <a:spLocks/>
          </p:cNvSpPr>
          <p:nvPr userDrawn="1"/>
        </p:nvSpPr>
        <p:spPr>
          <a:xfrm flipH="1" flipV="1">
            <a:off x="2259271"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8" name="図 7">
            <a:extLst>
              <a:ext uri="{FF2B5EF4-FFF2-40B4-BE49-F238E27FC236}">
                <a16:creationId xmlns:a16="http://schemas.microsoft.com/office/drawing/2014/main" id="{D4196778-7B53-F187-EDE0-C5C9EADFDC01}"/>
              </a:ext>
            </a:extLst>
          </p:cNvPr>
          <p:cNvPicPr>
            <a:picLocks noChangeAspect="1"/>
          </p:cNvPicPr>
          <p:nvPr userDrawn="1"/>
        </p:nvPicPr>
        <p:blipFill>
          <a:blip r:embed="rId14">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065656" y="0"/>
            <a:ext cx="2126344" cy="457200"/>
          </a:xfrm>
          <a:prstGeom prst="rect">
            <a:avLst/>
          </a:prstGeom>
        </p:spPr>
      </p:pic>
      <p:pic>
        <p:nvPicPr>
          <p:cNvPr id="12" name="図 11">
            <a:extLst>
              <a:ext uri="{FF2B5EF4-FFF2-40B4-BE49-F238E27FC236}">
                <a16:creationId xmlns:a16="http://schemas.microsoft.com/office/drawing/2014/main" id="{7D04EF27-8DB1-3E5A-B55B-11278AC9BEFD}"/>
              </a:ext>
            </a:extLst>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0815552" y="6375600"/>
            <a:ext cx="1376448" cy="482400"/>
          </a:xfrm>
          <a:prstGeom prst="rect">
            <a:avLst/>
          </a:prstGeom>
        </p:spPr>
      </p:pic>
    </p:spTree>
    <p:extLst>
      <p:ext uri="{BB962C8B-B14F-4D97-AF65-F5344CB8AC3E}">
        <p14:creationId xmlns:p14="http://schemas.microsoft.com/office/powerpoint/2010/main" val="2187879465"/>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kumimoji="1" sz="1600" kern="1200">
          <a:solidFill>
            <a:schemeClr val="accent6">
              <a:lumMod val="50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kumimoji="1" sz="1050" kern="1200">
          <a:solidFill>
            <a:schemeClr val="accent6">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kumimoji="1" sz="1000" kern="1200">
          <a:solidFill>
            <a:schemeClr val="accent6">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kumimoji="1" sz="900" kern="1200">
          <a:solidFill>
            <a:schemeClr val="accent6">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84C297-7CF9-9057-7AF9-9A8E2F026F3C}"/>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B8AA46CD-B85C-7FD3-4E4A-5A54D03D37AF}"/>
              </a:ext>
            </a:extLst>
          </p:cNvPr>
          <p:cNvSpPr>
            <a:spLocks noGrp="1"/>
          </p:cNvSpPr>
          <p:nvPr>
            <p:ph type="title"/>
          </p:nvPr>
        </p:nvSpPr>
        <p:spPr/>
        <p:txBody>
          <a:bodyPr/>
          <a:lstStyle/>
          <a:p>
            <a:r>
              <a:rPr kumimoji="1" lang="en-US" altLang="ja-JP" dirty="0"/>
              <a:t>LMS/MWP</a:t>
            </a:r>
            <a:r>
              <a:rPr kumimoji="1" lang="ja-JP" altLang="en-US" dirty="0"/>
              <a:t>のコース画面構成</a:t>
            </a:r>
          </a:p>
        </p:txBody>
      </p:sp>
      <p:sp>
        <p:nvSpPr>
          <p:cNvPr id="3" name="コンテンツ プレースホルダー 2">
            <a:extLst>
              <a:ext uri="{FF2B5EF4-FFF2-40B4-BE49-F238E27FC236}">
                <a16:creationId xmlns:a16="http://schemas.microsoft.com/office/drawing/2014/main" id="{13D15406-FCB7-EC8D-3651-32BD1A881AC3}"/>
              </a:ext>
            </a:extLst>
          </p:cNvPr>
          <p:cNvSpPr>
            <a:spLocks noGrp="1"/>
          </p:cNvSpPr>
          <p:nvPr>
            <p:ph idx="1"/>
          </p:nvPr>
        </p:nvSpPr>
        <p:spPr>
          <a:xfrm>
            <a:off x="230299" y="1174008"/>
            <a:ext cx="5865701" cy="5413745"/>
          </a:xfrm>
        </p:spPr>
        <p:txBody>
          <a:bodyPr>
            <a:normAutofit/>
          </a:bodyPr>
          <a:lstStyle/>
          <a:p>
            <a:pPr>
              <a:lnSpc>
                <a:spcPct val="100000"/>
              </a:lnSpc>
              <a:buFont typeface="+mj-lt"/>
              <a:buAutoNum type="arabicPeriod"/>
            </a:pPr>
            <a:r>
              <a:rPr lang="ja-JP" altLang="en-US" dirty="0"/>
              <a:t>「マイコース」のコース名をクリックしてコースにアクセスします。</a:t>
            </a:r>
          </a:p>
          <a:p>
            <a:pPr>
              <a:lnSpc>
                <a:spcPct val="100000"/>
              </a:lnSpc>
              <a:buFont typeface="+mj-lt"/>
              <a:buAutoNum type="arabicPeriod"/>
            </a:pPr>
            <a:r>
              <a:rPr lang="ja-JP" altLang="en-US" dirty="0"/>
              <a:t>コースインデックスには、セクションへのリンク、アクティビティへのリンクなど、現在アクセスしているコースに関するメニューが表示されます。</a:t>
            </a:r>
            <a:br>
              <a:rPr lang="en-US" altLang="ja-JP" dirty="0"/>
            </a:br>
            <a:br>
              <a:rPr lang="en-US" altLang="ja-JP" dirty="0"/>
            </a:br>
            <a:r>
              <a:rPr lang="ja-JP" altLang="en-US" dirty="0"/>
              <a:t>コース内を移動するためにページをスクロールする手間が省けるので、各セクションやアクティビティにすばやくアクセスできるようになります。</a:t>
            </a:r>
            <a:endParaRPr lang="en-US" altLang="ja-JP" dirty="0"/>
          </a:p>
          <a:p>
            <a:pPr>
              <a:lnSpc>
                <a:spcPct val="100000"/>
              </a:lnSpc>
              <a:buFont typeface="+mj-lt"/>
              <a:buAutoNum type="arabicPeriod"/>
            </a:pPr>
            <a:r>
              <a:rPr lang="ja-JP" altLang="en-US" dirty="0"/>
              <a:t>ブロックドロアをクリックすると、コース内に設定されているブロックが表示されます。</a:t>
            </a:r>
            <a:r>
              <a:rPr lang="en-US" altLang="ja-JP" dirty="0"/>
              <a:t>※</a:t>
            </a:r>
            <a:r>
              <a:rPr lang="ja-JP" altLang="en-US" dirty="0"/>
              <a:t>ブロックが設定されていない場合、ブロックドロアは表示されません</a:t>
            </a:r>
          </a:p>
          <a:p>
            <a:pPr>
              <a:lnSpc>
                <a:spcPct val="100000"/>
              </a:lnSpc>
              <a:buFont typeface="+mj-lt"/>
              <a:buAutoNum type="arabicPeriod"/>
            </a:pPr>
            <a:r>
              <a:rPr lang="ja-JP" altLang="en-US" dirty="0"/>
              <a:t>角丸四角形の枠で仕切られた領域をセクションと呼びます。</a:t>
            </a:r>
            <a:br>
              <a:rPr lang="en-US" altLang="ja-JP" dirty="0"/>
            </a:br>
            <a:r>
              <a:rPr lang="ja-JP" altLang="en-US" dirty="0"/>
              <a:t>コース内はセクションで構成されており、セクションごとに関連する教材が入っています。</a:t>
            </a:r>
            <a:endParaRPr lang="en-US" altLang="ja-JP" dirty="0"/>
          </a:p>
          <a:p>
            <a:pPr marL="0" indent="0">
              <a:lnSpc>
                <a:spcPct val="100000"/>
              </a:lnSpc>
              <a:buNone/>
            </a:pPr>
            <a:endParaRPr lang="ja-JP" altLang="en-US" dirty="0"/>
          </a:p>
          <a:p>
            <a:pPr>
              <a:lnSpc>
                <a:spcPct val="100000"/>
              </a:lnSpc>
              <a:buFont typeface="+mj-lt"/>
              <a:buAutoNum type="arabicPeriod"/>
            </a:pPr>
            <a:r>
              <a:rPr lang="ja-JP" altLang="en-US" dirty="0"/>
              <a:t>教材には完了条件が設定されている場合があります。</a:t>
            </a:r>
            <a:br>
              <a:rPr lang="en-US" altLang="ja-JP" dirty="0"/>
            </a:br>
            <a:r>
              <a:rPr lang="ja-JP" altLang="en-US" dirty="0"/>
              <a:t>活動完了条件の確認は「</a:t>
            </a:r>
            <a:r>
              <a:rPr lang="en-US" altLang="ja-JP" dirty="0" err="1"/>
              <a:t>ToDo</a:t>
            </a:r>
            <a:r>
              <a:rPr lang="ja-JP" altLang="en-US" dirty="0"/>
              <a:t>」形式です。プルダウンメニューから確認します。</a:t>
            </a:r>
            <a:br>
              <a:rPr lang="en-US" altLang="ja-JP" dirty="0"/>
            </a:br>
            <a:br>
              <a:rPr lang="en-US" altLang="ja-JP" dirty="0"/>
            </a:br>
            <a:r>
              <a:rPr lang="ja-JP" altLang="en-US" dirty="0"/>
              <a:t>教員が定めた条件を満たすと、完了チェックが入ります。条件が定められていない場合は、何も表示されません。コースインデックスの丸印の色からも判別可能です。</a:t>
            </a:r>
            <a:br>
              <a:rPr lang="en-US" altLang="ja-JP" dirty="0"/>
            </a:br>
            <a:r>
              <a:rPr lang="ja-JP" altLang="en-US" dirty="0"/>
              <a:t>（●完了済、〇未完了、無印は活動完了が設定されていません）</a:t>
            </a:r>
            <a:endParaRPr lang="en-US" altLang="ja-JP" dirty="0"/>
          </a:p>
          <a:p>
            <a:pPr>
              <a:lnSpc>
                <a:spcPct val="100000"/>
              </a:lnSpc>
              <a:buFont typeface="+mj-lt"/>
              <a:buAutoNum type="arabicPeriod"/>
            </a:pPr>
            <a:r>
              <a:rPr lang="ja-JP" altLang="en-US" dirty="0"/>
              <a:t>教材を利用する際に制限がかかっている場合は、制限解除の条件が表示されます。</a:t>
            </a:r>
            <a:endParaRPr lang="en-US" altLang="ja-JP" dirty="0"/>
          </a:p>
          <a:p>
            <a:pPr>
              <a:lnSpc>
                <a:spcPct val="100000"/>
              </a:lnSpc>
              <a:buFont typeface="+mj-lt"/>
              <a:buAutoNum type="arabicPeriod"/>
            </a:pPr>
            <a:endParaRPr lang="en-US" altLang="ja-JP" dirty="0"/>
          </a:p>
          <a:p>
            <a:pPr marL="0" indent="0">
              <a:lnSpc>
                <a:spcPct val="100000"/>
              </a:lnSpc>
              <a:buNone/>
            </a:pPr>
            <a:r>
              <a:rPr lang="en-US" altLang="ja-JP" dirty="0"/>
              <a:t>【</a:t>
            </a:r>
            <a:r>
              <a:rPr lang="ja-JP" altLang="en-US" dirty="0"/>
              <a:t>参考</a:t>
            </a:r>
            <a:r>
              <a:rPr lang="en-US" altLang="ja-JP" dirty="0"/>
              <a:t>】</a:t>
            </a:r>
          </a:p>
          <a:p>
            <a:pPr marL="0" indent="0">
              <a:lnSpc>
                <a:spcPct val="100000"/>
              </a:lnSpc>
              <a:buNone/>
            </a:pPr>
            <a:r>
              <a:rPr lang="ja-JP" altLang="en-US" dirty="0"/>
              <a:t>コース内の遷移はコースインデックスまたはパンくずリストを活用します。</a:t>
            </a:r>
            <a:br>
              <a:rPr lang="en-US" altLang="ja-JP" dirty="0"/>
            </a:br>
            <a:r>
              <a:rPr lang="ja-JP" altLang="en-US" dirty="0"/>
              <a:t>教材にアクセスした後は、教材が入っているセクションだけが表示される場合があります。</a:t>
            </a:r>
            <a:br>
              <a:rPr lang="en-US" altLang="ja-JP" dirty="0"/>
            </a:br>
            <a:r>
              <a:rPr lang="ja-JP" altLang="en-US" dirty="0"/>
              <a:t>コース全体に戻りたい場合は、パンくずリストからコース名称をクリックします。</a:t>
            </a:r>
            <a:br>
              <a:rPr lang="en-US" altLang="ja-JP" dirty="0"/>
            </a:br>
            <a:r>
              <a:rPr lang="ja-JP" altLang="en-US" dirty="0"/>
              <a:t>また、コースインデックスからセクション名をクリックすると、クリックしたセクション内だけが表示されます。特定のセクション内の教材にフォーカスしたい場合に便利です。</a:t>
            </a:r>
          </a:p>
        </p:txBody>
      </p:sp>
      <p:sp>
        <p:nvSpPr>
          <p:cNvPr id="4" name="テキスト ボックス 3">
            <a:extLst>
              <a:ext uri="{FF2B5EF4-FFF2-40B4-BE49-F238E27FC236}">
                <a16:creationId xmlns:a16="http://schemas.microsoft.com/office/drawing/2014/main" id="{6F758375-74FA-7862-771D-AA489C870BF1}"/>
              </a:ext>
            </a:extLst>
          </p:cNvPr>
          <p:cNvSpPr txBox="1"/>
          <p:nvPr/>
        </p:nvSpPr>
        <p:spPr>
          <a:xfrm>
            <a:off x="5146862" y="6669616"/>
            <a:ext cx="1898277" cy="253916"/>
          </a:xfrm>
          <a:prstGeom prst="rect">
            <a:avLst/>
          </a:prstGeom>
          <a:noFill/>
        </p:spPr>
        <p:txBody>
          <a:bodyPr wrap="none" rtlCol="0">
            <a:spAutoFit/>
          </a:bodyPr>
          <a:lstStyle/>
          <a:p>
            <a:r>
              <a:rPr kumimoji="1" lang="en-US" altLang="ja-JP" sz="1050" dirty="0">
                <a:solidFill>
                  <a:schemeClr val="bg1"/>
                </a:solidFill>
              </a:rPr>
              <a:t>LMS/MWP</a:t>
            </a:r>
            <a:r>
              <a:rPr kumimoji="1" lang="ja-JP" altLang="en-US" sz="1050" dirty="0">
                <a:solidFill>
                  <a:schemeClr val="bg1"/>
                </a:solidFill>
              </a:rPr>
              <a:t>のコース画面構成</a:t>
            </a:r>
          </a:p>
        </p:txBody>
      </p:sp>
      <p:sp>
        <p:nvSpPr>
          <p:cNvPr id="7" name="コンテンツ プレースホルダー 2">
            <a:extLst>
              <a:ext uri="{FF2B5EF4-FFF2-40B4-BE49-F238E27FC236}">
                <a16:creationId xmlns:a16="http://schemas.microsoft.com/office/drawing/2014/main" id="{9F73EAE3-80D1-06BC-7ABD-79C1AD6DB237}"/>
              </a:ext>
            </a:extLst>
          </p:cNvPr>
          <p:cNvSpPr txBox="1">
            <a:spLocks/>
          </p:cNvSpPr>
          <p:nvPr/>
        </p:nvSpPr>
        <p:spPr>
          <a:xfrm>
            <a:off x="230298" y="666862"/>
            <a:ext cx="11731403" cy="31765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Wingdings 2" pitchFamily="18" charset="2"/>
              <a:buChar char=""/>
              <a:defRPr kumimoji="1" sz="1050" kern="1200">
                <a:solidFill>
                  <a:schemeClr val="accent6">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kumimoji="1" sz="1000" kern="1200">
                <a:solidFill>
                  <a:schemeClr val="accent6">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kumimoji="1" sz="900" kern="1200">
                <a:solidFill>
                  <a:schemeClr val="accent6">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9pPr>
          </a:lstStyle>
          <a:p>
            <a:pPr marL="0" indent="0">
              <a:lnSpc>
                <a:spcPct val="100000"/>
              </a:lnSpc>
              <a:buNone/>
            </a:pPr>
            <a:r>
              <a:rPr lang="ja-JP" altLang="en-US" dirty="0"/>
              <a:t>受講生目線のコース画面の見え方の一例です。実際のコースの見た目やメニューに関しては運用サイトの作りこみによって異なります。</a:t>
            </a:r>
          </a:p>
        </p:txBody>
      </p:sp>
      <p:sp>
        <p:nvSpPr>
          <p:cNvPr id="8" name="正方形/長方形 7">
            <a:extLst>
              <a:ext uri="{FF2B5EF4-FFF2-40B4-BE49-F238E27FC236}">
                <a16:creationId xmlns:a16="http://schemas.microsoft.com/office/drawing/2014/main" id="{2D25F1FF-1333-F301-825E-0427436054B3}"/>
              </a:ext>
            </a:extLst>
          </p:cNvPr>
          <p:cNvSpPr/>
          <p:nvPr/>
        </p:nvSpPr>
        <p:spPr>
          <a:xfrm>
            <a:off x="-1" y="979956"/>
            <a:ext cx="12192000" cy="56095"/>
          </a:xfrm>
          <a:prstGeom prst="rect">
            <a:avLst/>
          </a:prstGeom>
          <a:solidFill>
            <a:srgbClr val="C5192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 name="直線コネクタ 10">
            <a:extLst>
              <a:ext uri="{FF2B5EF4-FFF2-40B4-BE49-F238E27FC236}">
                <a16:creationId xmlns:a16="http://schemas.microsoft.com/office/drawing/2014/main" id="{E8DC63ED-28F8-FA4A-E091-3F4DD95FB895}"/>
              </a:ext>
            </a:extLst>
          </p:cNvPr>
          <p:cNvCxnSpPr>
            <a:cxnSpLocks/>
          </p:cNvCxnSpPr>
          <p:nvPr/>
        </p:nvCxnSpPr>
        <p:spPr>
          <a:xfrm>
            <a:off x="156000" y="3248217"/>
            <a:ext cx="11880000" cy="0"/>
          </a:xfrm>
          <a:prstGeom prst="line">
            <a:avLst/>
          </a:prstGeom>
          <a:ln w="12700" cap="rnd">
            <a:solidFill>
              <a:srgbClr val="C5192D"/>
            </a:solidFill>
            <a:headEnd type="diamond" w="med" len="med"/>
            <a:tailEnd type="diamond" w="med" len="med"/>
          </a:ln>
        </p:spPr>
        <p:style>
          <a:lnRef idx="1">
            <a:schemeClr val="accent1"/>
          </a:lnRef>
          <a:fillRef idx="0">
            <a:schemeClr val="accent1"/>
          </a:fillRef>
          <a:effectRef idx="0">
            <a:schemeClr val="accent1"/>
          </a:effectRef>
          <a:fontRef idx="minor">
            <a:schemeClr val="tx1"/>
          </a:fontRef>
        </p:style>
      </p:cxnSp>
      <p:pic>
        <p:nvPicPr>
          <p:cNvPr id="13" name="図 12">
            <a:extLst>
              <a:ext uri="{FF2B5EF4-FFF2-40B4-BE49-F238E27FC236}">
                <a16:creationId xmlns:a16="http://schemas.microsoft.com/office/drawing/2014/main" id="{BB3EDCEC-09C2-D270-7EC1-820D2FE31BFA}"/>
              </a:ext>
            </a:extLst>
          </p:cNvPr>
          <p:cNvPicPr>
            <a:picLocks noChangeAspect="1"/>
          </p:cNvPicPr>
          <p:nvPr/>
        </p:nvPicPr>
        <p:blipFill>
          <a:blip r:embed="rId3">
            <a:extLst>
              <a:ext uri="{28A0092B-C50C-407E-A947-70E740481C1C}">
                <a14:useLocalDpi xmlns:a14="http://schemas.microsoft.com/office/drawing/2010/main" val="0"/>
              </a:ext>
            </a:extLst>
          </a:blip>
          <a:srcRect b="14055"/>
          <a:stretch/>
        </p:blipFill>
        <p:spPr>
          <a:xfrm>
            <a:off x="6194914" y="1117913"/>
            <a:ext cx="5865701" cy="2073939"/>
          </a:xfrm>
          <a:prstGeom prst="rect">
            <a:avLst/>
          </a:prstGeom>
        </p:spPr>
      </p:pic>
      <p:pic>
        <p:nvPicPr>
          <p:cNvPr id="15" name="図 14">
            <a:extLst>
              <a:ext uri="{FF2B5EF4-FFF2-40B4-BE49-F238E27FC236}">
                <a16:creationId xmlns:a16="http://schemas.microsoft.com/office/drawing/2014/main" id="{817C6690-A603-86D2-EC54-BFFAD86BBDA1}"/>
              </a:ext>
            </a:extLst>
          </p:cNvPr>
          <p:cNvPicPr>
            <a:picLocks noChangeAspect="1"/>
          </p:cNvPicPr>
          <p:nvPr/>
        </p:nvPicPr>
        <p:blipFill>
          <a:blip r:embed="rId4">
            <a:extLst>
              <a:ext uri="{28A0092B-C50C-407E-A947-70E740481C1C}">
                <a14:useLocalDpi xmlns:a14="http://schemas.microsoft.com/office/drawing/2010/main" val="0"/>
              </a:ext>
            </a:extLst>
          </a:blip>
          <a:srcRect r="16741"/>
          <a:stretch/>
        </p:blipFill>
        <p:spPr>
          <a:xfrm>
            <a:off x="6194913" y="3322270"/>
            <a:ext cx="5865702" cy="1658335"/>
          </a:xfrm>
          <a:prstGeom prst="rect">
            <a:avLst/>
          </a:prstGeom>
        </p:spPr>
      </p:pic>
      <p:cxnSp>
        <p:nvCxnSpPr>
          <p:cNvPr id="16" name="直線コネクタ 15">
            <a:extLst>
              <a:ext uri="{FF2B5EF4-FFF2-40B4-BE49-F238E27FC236}">
                <a16:creationId xmlns:a16="http://schemas.microsoft.com/office/drawing/2014/main" id="{8BBC0756-9C80-6CA0-1258-5D1EAF56BA64}"/>
              </a:ext>
            </a:extLst>
          </p:cNvPr>
          <p:cNvCxnSpPr>
            <a:cxnSpLocks/>
          </p:cNvCxnSpPr>
          <p:nvPr/>
        </p:nvCxnSpPr>
        <p:spPr>
          <a:xfrm>
            <a:off x="156000" y="5022315"/>
            <a:ext cx="11880000" cy="0"/>
          </a:xfrm>
          <a:prstGeom prst="line">
            <a:avLst/>
          </a:prstGeom>
          <a:ln w="12700" cap="rnd">
            <a:solidFill>
              <a:srgbClr val="C5192D"/>
            </a:solidFill>
            <a:headEnd type="diamond" w="med" len="med"/>
            <a:tailEnd type="diamond" w="med" len="med"/>
          </a:ln>
        </p:spPr>
        <p:style>
          <a:lnRef idx="1">
            <a:schemeClr val="accent1"/>
          </a:lnRef>
          <a:fillRef idx="0">
            <a:schemeClr val="accent1"/>
          </a:fillRef>
          <a:effectRef idx="0">
            <a:schemeClr val="accent1"/>
          </a:effectRef>
          <a:fontRef idx="minor">
            <a:schemeClr val="tx1"/>
          </a:fontRef>
        </p:style>
      </p:cxnSp>
      <p:pic>
        <p:nvPicPr>
          <p:cNvPr id="20" name="図 19">
            <a:extLst>
              <a:ext uri="{FF2B5EF4-FFF2-40B4-BE49-F238E27FC236}">
                <a16:creationId xmlns:a16="http://schemas.microsoft.com/office/drawing/2014/main" id="{1A066169-0E55-45D1-EF26-EC4F457FFE10}"/>
              </a:ext>
            </a:extLst>
          </p:cNvPr>
          <p:cNvPicPr>
            <a:picLocks noChangeAspect="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b="8661"/>
          <a:stretch/>
        </p:blipFill>
        <p:spPr>
          <a:xfrm>
            <a:off x="6194913" y="5127529"/>
            <a:ext cx="5418573" cy="1253094"/>
          </a:xfrm>
          <a:prstGeom prst="rect">
            <a:avLst/>
          </a:prstGeom>
        </p:spPr>
      </p:pic>
      <p:sp>
        <p:nvSpPr>
          <p:cNvPr id="21" name="正方形/長方形 20">
            <a:extLst>
              <a:ext uri="{FF2B5EF4-FFF2-40B4-BE49-F238E27FC236}">
                <a16:creationId xmlns:a16="http://schemas.microsoft.com/office/drawing/2014/main" id="{BB2207E9-993A-5F26-8CBE-6F97CCE39C5E}"/>
              </a:ext>
            </a:extLst>
          </p:cNvPr>
          <p:cNvSpPr/>
          <p:nvPr/>
        </p:nvSpPr>
        <p:spPr>
          <a:xfrm>
            <a:off x="6194913" y="1117913"/>
            <a:ext cx="850226" cy="2009361"/>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a:extLst>
              <a:ext uri="{FF2B5EF4-FFF2-40B4-BE49-F238E27FC236}">
                <a16:creationId xmlns:a16="http://schemas.microsoft.com/office/drawing/2014/main" id="{1296CF14-160E-6CA2-8F54-C5F46F4D3BF1}"/>
              </a:ext>
            </a:extLst>
          </p:cNvPr>
          <p:cNvSpPr/>
          <p:nvPr/>
        </p:nvSpPr>
        <p:spPr>
          <a:xfrm>
            <a:off x="11111474" y="1117913"/>
            <a:ext cx="924525" cy="2009361"/>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左中かっこ 22">
            <a:extLst>
              <a:ext uri="{FF2B5EF4-FFF2-40B4-BE49-F238E27FC236}">
                <a16:creationId xmlns:a16="http://schemas.microsoft.com/office/drawing/2014/main" id="{5EE3BA3C-6714-00C3-5E26-97771364C7EB}"/>
              </a:ext>
            </a:extLst>
          </p:cNvPr>
          <p:cNvSpPr/>
          <p:nvPr/>
        </p:nvSpPr>
        <p:spPr>
          <a:xfrm>
            <a:off x="7772400" y="1579880"/>
            <a:ext cx="137159" cy="741680"/>
          </a:xfrm>
          <a:prstGeom prst="leftBrace">
            <a:avLst/>
          </a:prstGeom>
          <a:ln w="28575">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5" name="左中かっこ 24">
            <a:extLst>
              <a:ext uri="{FF2B5EF4-FFF2-40B4-BE49-F238E27FC236}">
                <a16:creationId xmlns:a16="http://schemas.microsoft.com/office/drawing/2014/main" id="{675E91D8-41FA-3BB6-39D5-0CDBEC6632DB}"/>
              </a:ext>
            </a:extLst>
          </p:cNvPr>
          <p:cNvSpPr/>
          <p:nvPr/>
        </p:nvSpPr>
        <p:spPr>
          <a:xfrm>
            <a:off x="7772400" y="2385866"/>
            <a:ext cx="137159" cy="622129"/>
          </a:xfrm>
          <a:prstGeom prst="leftBrace">
            <a:avLst/>
          </a:prstGeom>
          <a:ln w="28575">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7" name="正方形/長方形 26">
            <a:extLst>
              <a:ext uri="{FF2B5EF4-FFF2-40B4-BE49-F238E27FC236}">
                <a16:creationId xmlns:a16="http://schemas.microsoft.com/office/drawing/2014/main" id="{8BC42D36-5B19-AF6C-DB97-BD4B47136B97}"/>
              </a:ext>
            </a:extLst>
          </p:cNvPr>
          <p:cNvSpPr/>
          <p:nvPr/>
        </p:nvSpPr>
        <p:spPr>
          <a:xfrm>
            <a:off x="6194913" y="3802380"/>
            <a:ext cx="190647" cy="632460"/>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正方形/長方形 28">
            <a:extLst>
              <a:ext uri="{FF2B5EF4-FFF2-40B4-BE49-F238E27FC236}">
                <a16:creationId xmlns:a16="http://schemas.microsoft.com/office/drawing/2014/main" id="{9AB32DF4-54FA-47EB-FE1D-C33C9AB3102D}"/>
              </a:ext>
            </a:extLst>
          </p:cNvPr>
          <p:cNvSpPr/>
          <p:nvPr/>
        </p:nvSpPr>
        <p:spPr>
          <a:xfrm>
            <a:off x="10797393" y="3774393"/>
            <a:ext cx="224937" cy="157527"/>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正方形/長方形 38">
            <a:extLst>
              <a:ext uri="{FF2B5EF4-FFF2-40B4-BE49-F238E27FC236}">
                <a16:creationId xmlns:a16="http://schemas.microsoft.com/office/drawing/2014/main" id="{3489D1D1-F637-3DE4-9E44-EA58785D1618}"/>
              </a:ext>
            </a:extLst>
          </p:cNvPr>
          <p:cNvSpPr/>
          <p:nvPr/>
        </p:nvSpPr>
        <p:spPr>
          <a:xfrm>
            <a:off x="10241281" y="4151437"/>
            <a:ext cx="781050" cy="401513"/>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正方形/長方形 39">
            <a:extLst>
              <a:ext uri="{FF2B5EF4-FFF2-40B4-BE49-F238E27FC236}">
                <a16:creationId xmlns:a16="http://schemas.microsoft.com/office/drawing/2014/main" id="{96572553-7CA5-AAC4-5188-96E528F5B3CC}"/>
              </a:ext>
            </a:extLst>
          </p:cNvPr>
          <p:cNvSpPr/>
          <p:nvPr/>
        </p:nvSpPr>
        <p:spPr>
          <a:xfrm>
            <a:off x="8442961" y="4733419"/>
            <a:ext cx="2579370" cy="131952"/>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正方形/長方形 40">
            <a:extLst>
              <a:ext uri="{FF2B5EF4-FFF2-40B4-BE49-F238E27FC236}">
                <a16:creationId xmlns:a16="http://schemas.microsoft.com/office/drawing/2014/main" id="{2A45FB08-2153-7CB2-9215-DD87403A8642}"/>
              </a:ext>
            </a:extLst>
          </p:cNvPr>
          <p:cNvSpPr/>
          <p:nvPr/>
        </p:nvSpPr>
        <p:spPr>
          <a:xfrm>
            <a:off x="7699250" y="5379576"/>
            <a:ext cx="2214370" cy="131952"/>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905200918"/>
      </p:ext>
    </p:extLst>
  </p:cSld>
  <p:clrMapOvr>
    <a:masterClrMapping/>
  </p:clrMapOvr>
</p:sld>
</file>

<file path=ppt/theme/theme1.xml><?xml version="1.0" encoding="utf-8"?>
<a:theme xmlns:a="http://schemas.openxmlformats.org/drawingml/2006/main" name="HDOfficeLightV0">
  <a:themeElements>
    <a:clrScheme name="グレースケール">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ユーザー定義 1">
      <a:majorFont>
        <a:latin typeface="Times New Roman"/>
        <a:ea typeface="UD デジタル 教科書体 N-B"/>
        <a:cs typeface=""/>
      </a:majorFont>
      <a:minorFont>
        <a:latin typeface="Times New Roman"/>
        <a:ea typeface="UD デジタル 教科書体 N-B"/>
        <a:cs typeface=""/>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noFill/>
        <a:ln w="28575">
          <a:solidFill>
            <a:srgbClr val="FF0000"/>
          </a:solidFill>
        </a:ln>
      </a:spPr>
      <a:bodyPr rtlCol="0" anchor="ctr"/>
      <a:lstStyle>
        <a:defPPr algn="ctr">
          <a:defRPr kumimoji="1"/>
        </a:defPPr>
      </a:lstStyle>
      <a:style>
        <a:lnRef idx="2">
          <a:schemeClr val="accent1">
            <a:shade val="15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1693</TotalTime>
  <Words>367</Words>
  <Application>Microsoft Office PowerPoint</Application>
  <PresentationFormat>ワイド画面</PresentationFormat>
  <Paragraphs>14</Paragraphs>
  <Slides>1</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游ゴシック</vt:lpstr>
      <vt:lpstr>Times New Roman</vt:lpstr>
      <vt:lpstr>Wingdings 2</vt:lpstr>
      <vt:lpstr>HDOfficeLightV0</vt:lpstr>
      <vt:lpstr>LMS/MWPのコース画面構成</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e-learning co.,ltd.</dc:creator>
  <cp:lastModifiedBy>e-learning co.,ltd.</cp:lastModifiedBy>
  <cp:revision>43</cp:revision>
  <dcterms:created xsi:type="dcterms:W3CDTF">2024-07-23T04:09:56Z</dcterms:created>
  <dcterms:modified xsi:type="dcterms:W3CDTF">2025-01-23T04:04:42Z</dcterms:modified>
</cp:coreProperties>
</file>