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LMS/MWP</a:t>
            </a:r>
            <a:r>
              <a:rPr kumimoji="1" lang="ja-JP" altLang="en-US" dirty="0"/>
              <a:t>のログインと画面構成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187674"/>
            <a:ext cx="5865701" cy="5400080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  <a:buFont typeface="+mj-lt"/>
              <a:buAutoNum type="arabicPeriod"/>
            </a:pPr>
            <a:r>
              <a:rPr lang="ja-JP" altLang="en-US" dirty="0"/>
              <a:t>サイトにアクセスし、付与されたアカウントでログインします。</a:t>
            </a:r>
          </a:p>
          <a:p>
            <a:pPr>
              <a:lnSpc>
                <a:spcPct val="250000"/>
              </a:lnSpc>
              <a:buFont typeface="+mj-lt"/>
              <a:buAutoNum type="arabicPeriod"/>
            </a:pPr>
            <a:r>
              <a:rPr lang="ja-JP" altLang="en-US" dirty="0"/>
              <a:t>マイコースでは自分が受講登録されているコースに関する情報を確認することが出来ます。</a:t>
            </a:r>
          </a:p>
          <a:p>
            <a:pPr>
              <a:lnSpc>
                <a:spcPct val="250000"/>
              </a:lnSpc>
              <a:buFont typeface="+mj-lt"/>
              <a:buAutoNum type="arabicPeriod"/>
            </a:pPr>
            <a:r>
              <a:rPr lang="ja-JP" altLang="en-US" dirty="0"/>
              <a:t>ホームをクリックするとサイトのトップページに遷移します。</a:t>
            </a:r>
            <a:br>
              <a:rPr lang="en-US" altLang="ja-JP" dirty="0"/>
            </a:br>
            <a:r>
              <a:rPr lang="ja-JP" altLang="en-US" dirty="0"/>
              <a:t>サイトからのお知らせやコース一覧などが表示されます。</a:t>
            </a:r>
          </a:p>
          <a:p>
            <a:pPr>
              <a:lnSpc>
                <a:spcPct val="250000"/>
              </a:lnSpc>
              <a:buFont typeface="+mj-lt"/>
              <a:buAutoNum type="arabicPeriod"/>
            </a:pPr>
            <a:r>
              <a:rPr lang="ja-JP" altLang="en-US" dirty="0"/>
              <a:t>ブロックドロアをクリックするとサイトホームに設定されているブロックが表示されます。</a:t>
            </a:r>
            <a:r>
              <a:rPr lang="en-US" altLang="ja-JP" dirty="0"/>
              <a:t>※</a:t>
            </a:r>
            <a:r>
              <a:rPr lang="ja-JP" altLang="en-US" dirty="0"/>
              <a:t>ブロックが設定されていない場合、ブロックドロアは表示されません</a:t>
            </a:r>
          </a:p>
          <a:p>
            <a:pPr>
              <a:lnSpc>
                <a:spcPct val="250000"/>
              </a:lnSpc>
              <a:buFont typeface="+mj-lt"/>
              <a:buAutoNum type="arabicPeriod"/>
            </a:pPr>
            <a:r>
              <a:rPr lang="ja-JP" altLang="en-US" dirty="0"/>
              <a:t>ユーザメニューには、アカウントに関する情報への各種リンクが表示されます。</a:t>
            </a:r>
            <a:br>
              <a:rPr lang="en-US" altLang="ja-JP" dirty="0"/>
            </a:br>
            <a:r>
              <a:rPr lang="ja-JP" altLang="en-US" dirty="0"/>
              <a:t>運営方針によっては編集権限が抑制されている場合もあります。</a:t>
            </a:r>
          </a:p>
          <a:p>
            <a:pPr>
              <a:lnSpc>
                <a:spcPct val="250000"/>
              </a:lnSpc>
              <a:buFont typeface="+mj-lt"/>
              <a:buAutoNum type="arabicPeriod"/>
            </a:pPr>
            <a:r>
              <a:rPr lang="ja-JP" altLang="en-US" dirty="0"/>
              <a:t>「プロファイル」からは、プロファイルの変更ができます。</a:t>
            </a:r>
          </a:p>
          <a:p>
            <a:pPr>
              <a:lnSpc>
                <a:spcPct val="250000"/>
              </a:lnSpc>
              <a:buFont typeface="+mj-lt"/>
              <a:buAutoNum type="arabicPeriod"/>
            </a:pPr>
            <a:r>
              <a:rPr lang="ja-JP" altLang="en-US" dirty="0"/>
              <a:t>「プレファレンス」からは、パスワードの変更や優先言語の指定ができます。</a:t>
            </a:r>
          </a:p>
          <a:p>
            <a:pPr>
              <a:lnSpc>
                <a:spcPct val="250000"/>
              </a:lnSpc>
              <a:buFont typeface="+mj-lt"/>
              <a:buAutoNum type="arabicPeriod"/>
            </a:pPr>
            <a:r>
              <a:rPr lang="ja-JP" altLang="en-US" dirty="0"/>
              <a:t>「ログアウト」もここからできます。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4993775" y="6669616"/>
            <a:ext cx="220445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>
                <a:solidFill>
                  <a:schemeClr val="bg1"/>
                </a:solidFill>
              </a:rPr>
              <a:t>LMS/MWP</a:t>
            </a:r>
            <a:r>
              <a:rPr kumimoji="1" lang="ja-JP" altLang="en-US" sz="1050" dirty="0">
                <a:solidFill>
                  <a:schemeClr val="bg1"/>
                </a:solidFill>
              </a:rPr>
              <a:t>のログインと画面構成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17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受講生目線の画面の見え方の一例です。実際のサイトの見た目やメニューに関しては運用方針により異なります。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6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3E90D3C-0063-CBFA-7518-5014F2D6EF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895610"/>
              </p:ext>
            </p:extLst>
          </p:nvPr>
        </p:nvGraphicFramePr>
        <p:xfrm>
          <a:off x="6228862" y="1137613"/>
          <a:ext cx="5807138" cy="545014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903569">
                  <a:extLst>
                    <a:ext uri="{9D8B030D-6E8A-4147-A177-3AD203B41FA5}">
                      <a16:colId xmlns:a16="http://schemas.microsoft.com/office/drawing/2014/main" val="1574574851"/>
                    </a:ext>
                  </a:extLst>
                </a:gridCol>
                <a:gridCol w="2903569">
                  <a:extLst>
                    <a:ext uri="{9D8B030D-6E8A-4147-A177-3AD203B41FA5}">
                      <a16:colId xmlns:a16="http://schemas.microsoft.com/office/drawing/2014/main" val="800153592"/>
                    </a:ext>
                  </a:extLst>
                </a:gridCol>
              </a:tblGrid>
              <a:tr h="1362535">
                <a:tc>
                  <a:txBody>
                    <a:bodyPr/>
                    <a:lstStyle/>
                    <a:p>
                      <a:r>
                        <a:rPr kumimoji="1" lang="en-US" altLang="ja-JP" sz="1000" b="1" dirty="0"/>
                        <a:t>1</a:t>
                      </a:r>
                      <a:endParaRPr kumimoji="1" lang="ja-JP" alt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/>
                        <a:t>2</a:t>
                      </a:r>
                      <a:endParaRPr kumimoji="1" lang="ja-JP" altLang="en-US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057165"/>
                  </a:ext>
                </a:extLst>
              </a:tr>
              <a:tr h="1362535">
                <a:tc>
                  <a:txBody>
                    <a:bodyPr/>
                    <a:lstStyle/>
                    <a:p>
                      <a:r>
                        <a:rPr kumimoji="1" lang="en-US" altLang="ja-JP" sz="1000" b="1" dirty="0"/>
                        <a:t>3</a:t>
                      </a:r>
                      <a:endParaRPr kumimoji="1" lang="ja-JP" alt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/>
                        <a:t>4</a:t>
                      </a:r>
                      <a:endParaRPr kumimoji="1" lang="ja-JP" altLang="en-US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148616"/>
                  </a:ext>
                </a:extLst>
              </a:tr>
              <a:tr h="1362535">
                <a:tc>
                  <a:txBody>
                    <a:bodyPr/>
                    <a:lstStyle/>
                    <a:p>
                      <a:r>
                        <a:rPr kumimoji="1" lang="en-US" altLang="ja-JP" sz="1000" b="1" dirty="0"/>
                        <a:t>5</a:t>
                      </a:r>
                      <a:endParaRPr kumimoji="1" lang="ja-JP" alt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/>
                        <a:t>6</a:t>
                      </a:r>
                      <a:endParaRPr kumimoji="1" lang="ja-JP" altLang="en-US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892199"/>
                  </a:ext>
                </a:extLst>
              </a:tr>
              <a:tr h="1362535">
                <a:tc>
                  <a:txBody>
                    <a:bodyPr/>
                    <a:lstStyle/>
                    <a:p>
                      <a:r>
                        <a:rPr kumimoji="1" lang="en-US" altLang="ja-JP" sz="1000" b="1" dirty="0"/>
                        <a:t>7</a:t>
                      </a:r>
                      <a:endParaRPr kumimoji="1" lang="ja-JP" alt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/>
                        <a:t>8</a:t>
                      </a:r>
                      <a:endParaRPr kumimoji="1" lang="ja-JP" altLang="en-US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261914"/>
                  </a:ext>
                </a:extLst>
              </a:tr>
            </a:tbl>
          </a:graphicData>
        </a:graphic>
      </p:graphicFrame>
      <p:pic>
        <p:nvPicPr>
          <p:cNvPr id="10" name="図 9">
            <a:extLst>
              <a:ext uri="{FF2B5EF4-FFF2-40B4-BE49-F238E27FC236}">
                <a16:creationId xmlns:a16="http://schemas.microsoft.com/office/drawing/2014/main" id="{F5A1D36C-3853-252E-3EB2-CEE1FD2C80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72" t="19213" r="31741" b="37807"/>
          <a:stretch/>
        </p:blipFill>
        <p:spPr>
          <a:xfrm>
            <a:off x="6523089" y="1187674"/>
            <a:ext cx="2355537" cy="12634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24C3AA69-D9FD-54CD-787D-3F07D3BEF2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401" y="1187675"/>
            <a:ext cx="2416648" cy="1280462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D64DEF62-2769-F466-994E-9F4E524B1B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594" y="2699075"/>
            <a:ext cx="2644527" cy="111212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2A95366-404C-54B8-416D-FBF58624CE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462" y="2645318"/>
            <a:ext cx="2644527" cy="119208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B12A035E-F118-0734-F02C-F28C813C80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882" y="4100577"/>
            <a:ext cx="2757950" cy="1009607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D0A8774D-823F-9230-13DD-96A5C04664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1080" y="3928129"/>
            <a:ext cx="2303290" cy="1254244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059EB3DC-BEBB-D3E1-9E14-9C8D9EEBF69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779" y="5266568"/>
            <a:ext cx="2234157" cy="1269465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884679BB-D375-E6F4-2F60-8DFA1947F36A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750" y="5456135"/>
            <a:ext cx="2757950" cy="1009607"/>
          </a:xfrm>
          <a:prstGeom prst="rect">
            <a:avLst/>
          </a:prstGeom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4BDD606-F1E5-81AC-C4DA-169F32A6424F}"/>
              </a:ext>
            </a:extLst>
          </p:cNvPr>
          <p:cNvSpPr/>
          <p:nvPr/>
        </p:nvSpPr>
        <p:spPr>
          <a:xfrm>
            <a:off x="9609221" y="1161696"/>
            <a:ext cx="304800" cy="14811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A42DC4C-D7B1-70FA-765F-B33EA6DA6E3B}"/>
              </a:ext>
            </a:extLst>
          </p:cNvPr>
          <p:cNvSpPr/>
          <p:nvPr/>
        </p:nvSpPr>
        <p:spPr>
          <a:xfrm>
            <a:off x="6431379" y="2681658"/>
            <a:ext cx="304800" cy="14811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E3BE341-9D31-7128-E15E-4395E7E8F0D3}"/>
              </a:ext>
            </a:extLst>
          </p:cNvPr>
          <p:cNvSpPr/>
          <p:nvPr/>
        </p:nvSpPr>
        <p:spPr>
          <a:xfrm>
            <a:off x="11771999" y="2778576"/>
            <a:ext cx="162702" cy="14811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391F9685-15E4-7F48-7A2A-7EA9BB2B6B1C}"/>
              </a:ext>
            </a:extLst>
          </p:cNvPr>
          <p:cNvSpPr/>
          <p:nvPr/>
        </p:nvSpPr>
        <p:spPr>
          <a:xfrm>
            <a:off x="8817936" y="4100577"/>
            <a:ext cx="232084" cy="14811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0136134C-83D9-DC53-8FCD-A3E09B653FFD}"/>
              </a:ext>
            </a:extLst>
          </p:cNvPr>
          <p:cNvSpPr/>
          <p:nvPr/>
        </p:nvSpPr>
        <p:spPr>
          <a:xfrm>
            <a:off x="11267440" y="6002197"/>
            <a:ext cx="656959" cy="14811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D9E4D3C6-1EE1-04F8-2DD4-AA6561F1535B}"/>
              </a:ext>
            </a:extLst>
          </p:cNvPr>
          <p:cNvSpPr/>
          <p:nvPr/>
        </p:nvSpPr>
        <p:spPr>
          <a:xfrm>
            <a:off x="6821522" y="2181786"/>
            <a:ext cx="475389" cy="2279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1622</TotalTime>
  <Words>204</Words>
  <Application>Microsoft Office PowerPoint</Application>
  <PresentationFormat>ワイド画面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LMS/MWPのログインと画面構成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42</cp:revision>
  <dcterms:created xsi:type="dcterms:W3CDTF">2024-07-23T04:09:56Z</dcterms:created>
  <dcterms:modified xsi:type="dcterms:W3CDTF">2025-01-23T04:03:56Z</dcterms:modified>
</cp:coreProperties>
</file>