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FCB9B-DA74-6DA2-B075-E4714BBB0F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B06BCE-C87D-9204-585E-0CF85D48A8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60C8CC-174C-6513-434D-BE832E2B21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3D392B6-DF6E-1DE2-48FE-1EA5415039CE}"/>
              </a:ext>
            </a:extLst>
          </p:cNvPr>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3068096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297-7CF9-9057-7AF9-9A8E2F026F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AA46CD-B85C-7FD3-4E4A-5A54D03D37AF}"/>
              </a:ext>
            </a:extLst>
          </p:cNvPr>
          <p:cNvSpPr>
            <a:spLocks noGrp="1"/>
          </p:cNvSpPr>
          <p:nvPr>
            <p:ph type="title"/>
          </p:nvPr>
        </p:nvSpPr>
        <p:spPr/>
        <p:txBody>
          <a:bodyPr/>
          <a:lstStyle/>
          <a:p>
            <a:r>
              <a:rPr kumimoji="1" lang="ja-JP" altLang="en-US" dirty="0"/>
              <a:t>コース完了</a:t>
            </a:r>
          </a:p>
        </p:txBody>
      </p:sp>
      <p:sp>
        <p:nvSpPr>
          <p:cNvPr id="3" name="コンテンツ プレースホルダー 2">
            <a:extLst>
              <a:ext uri="{FF2B5EF4-FFF2-40B4-BE49-F238E27FC236}">
                <a16:creationId xmlns:a16="http://schemas.microsoft.com/office/drawing/2014/main" id="{13D15406-FCB7-EC8D-3651-32BD1A881AC3}"/>
              </a:ext>
            </a:extLst>
          </p:cNvPr>
          <p:cNvSpPr>
            <a:spLocks noGrp="1"/>
          </p:cNvSpPr>
          <p:nvPr>
            <p:ph idx="1"/>
          </p:nvPr>
        </p:nvSpPr>
        <p:spPr>
          <a:xfrm>
            <a:off x="230299" y="1670315"/>
            <a:ext cx="5865701" cy="3573808"/>
          </a:xfrm>
        </p:spPr>
        <p:txBody>
          <a:bodyPr>
            <a:normAutofit/>
          </a:bodyPr>
          <a:lstStyle/>
          <a:p>
            <a:pPr>
              <a:buFont typeface="Wingdings" panose="05000000000000000000" pitchFamily="2" charset="2"/>
              <a:buChar char="u"/>
            </a:pPr>
            <a:r>
              <a:rPr lang="ja-JP" altLang="en-US" dirty="0"/>
              <a:t>コース完了（受講生目線）</a:t>
            </a:r>
            <a:endParaRPr lang="en-US" altLang="ja-JP" dirty="0"/>
          </a:p>
          <a:p>
            <a:pPr lvl="1">
              <a:buFont typeface="Wingdings" panose="05000000000000000000" pitchFamily="2" charset="2"/>
              <a:buChar char="u"/>
            </a:pPr>
            <a:r>
              <a:rPr lang="ja-JP" altLang="en-US" dirty="0"/>
              <a:t>受講生のマイコースに進捗率がパーセンテージで表示されます。</a:t>
            </a:r>
            <a:endParaRPr lang="en-US" altLang="ja-JP" dirty="0"/>
          </a:p>
          <a:p>
            <a:pPr lvl="1">
              <a:buFont typeface="Wingdings" panose="05000000000000000000" pitchFamily="2" charset="2"/>
              <a:buChar char="u"/>
            </a:pPr>
            <a:r>
              <a:rPr lang="ja-JP" altLang="en-US" dirty="0"/>
              <a:t>このパーセンテージは厳密なものではなく、あくまでも参考程度です。</a:t>
            </a:r>
            <a:endParaRPr lang="en-US" altLang="ja-JP" dirty="0"/>
          </a:p>
          <a:p>
            <a:pPr marL="0" indent="0">
              <a:buNone/>
            </a:pPr>
            <a:endParaRPr lang="ja-JP" altLang="en-US" dirty="0"/>
          </a:p>
          <a:p>
            <a:pPr marL="0" indent="0">
              <a:buNone/>
            </a:pPr>
            <a:endParaRPr lang="en-US" altLang="ja-JP" dirty="0"/>
          </a:p>
          <a:p>
            <a:pPr marL="0" indent="0">
              <a:buNone/>
            </a:pPr>
            <a:endParaRPr lang="en-US" altLang="ja-JP" dirty="0"/>
          </a:p>
          <a:p>
            <a:pPr marL="0" indent="0">
              <a:buNone/>
            </a:pPr>
            <a:endParaRPr lang="ja-JP" altLang="en-US" dirty="0"/>
          </a:p>
          <a:p>
            <a:pPr marL="0" indent="0">
              <a:buNone/>
            </a:pPr>
            <a:endParaRPr lang="ja-JP" altLang="en-US" dirty="0"/>
          </a:p>
          <a:p>
            <a:pPr marL="0" indent="0">
              <a:buNone/>
            </a:pPr>
            <a:endParaRPr lang="ja-JP" altLang="en-US" dirty="0"/>
          </a:p>
          <a:p>
            <a:pPr>
              <a:buFont typeface="Wingdings" panose="05000000000000000000" pitchFamily="2" charset="2"/>
              <a:buChar char="u"/>
            </a:pPr>
            <a:r>
              <a:rPr lang="ja-JP" altLang="en-US" dirty="0"/>
              <a:t>コース完了（管理者目線）</a:t>
            </a:r>
            <a:endParaRPr lang="en-US" altLang="ja-JP" dirty="0"/>
          </a:p>
          <a:p>
            <a:pPr lvl="1">
              <a:buFont typeface="Wingdings" panose="05000000000000000000" pitchFamily="2" charset="2"/>
              <a:buChar char="u"/>
            </a:pPr>
            <a:r>
              <a:rPr lang="ja-JP" altLang="en-US" dirty="0"/>
              <a:t>レポートにコース完了という項目が追加され、コースが完了するとチェックが入ります。</a:t>
            </a:r>
            <a:endParaRPr lang="en-US" altLang="ja-JP" dirty="0"/>
          </a:p>
          <a:p>
            <a:pPr lvl="1">
              <a:buFont typeface="Wingdings" panose="05000000000000000000" pitchFamily="2" charset="2"/>
              <a:buChar char="u"/>
            </a:pPr>
            <a:r>
              <a:rPr lang="ja-JP" altLang="en-US" dirty="0"/>
              <a:t>管理者はこのレポートからコース完了状況を確認することが出来ます。</a:t>
            </a:r>
            <a:endParaRPr lang="en-US" altLang="ja-JP" dirty="0"/>
          </a:p>
          <a:p>
            <a:pPr lvl="1">
              <a:buFont typeface="Wingdings" panose="05000000000000000000" pitchFamily="2" charset="2"/>
              <a:buChar char="u"/>
            </a:pPr>
            <a:r>
              <a:rPr lang="ja-JP" altLang="en-US" dirty="0"/>
              <a:t>レポートは出力することも可能です。</a:t>
            </a:r>
          </a:p>
        </p:txBody>
      </p:sp>
      <p:sp>
        <p:nvSpPr>
          <p:cNvPr id="4" name="テキスト ボックス 3">
            <a:extLst>
              <a:ext uri="{FF2B5EF4-FFF2-40B4-BE49-F238E27FC236}">
                <a16:creationId xmlns:a16="http://schemas.microsoft.com/office/drawing/2014/main" id="{6F758375-74FA-7862-771D-AA489C870BF1}"/>
              </a:ext>
            </a:extLst>
          </p:cNvPr>
          <p:cNvSpPr txBox="1"/>
          <p:nvPr/>
        </p:nvSpPr>
        <p:spPr>
          <a:xfrm>
            <a:off x="5667037" y="6669616"/>
            <a:ext cx="857927" cy="253916"/>
          </a:xfrm>
          <a:prstGeom prst="rect">
            <a:avLst/>
          </a:prstGeom>
          <a:noFill/>
        </p:spPr>
        <p:txBody>
          <a:bodyPr wrap="none" rtlCol="0">
            <a:spAutoFit/>
          </a:bodyPr>
          <a:lstStyle/>
          <a:p>
            <a:r>
              <a:rPr kumimoji="1" lang="ja-JP" altLang="en-US" sz="1050" dirty="0">
                <a:solidFill>
                  <a:schemeClr val="bg1"/>
                </a:solidFill>
              </a:rPr>
              <a:t>コース完了</a:t>
            </a:r>
          </a:p>
        </p:txBody>
      </p:sp>
      <p:sp>
        <p:nvSpPr>
          <p:cNvPr id="7" name="コンテンツ プレースホルダー 2">
            <a:extLst>
              <a:ext uri="{FF2B5EF4-FFF2-40B4-BE49-F238E27FC236}">
                <a16:creationId xmlns:a16="http://schemas.microsoft.com/office/drawing/2014/main" id="{9F73EAE3-80D1-06BC-7ABD-79C1AD6DB237}"/>
              </a:ext>
            </a:extLst>
          </p:cNvPr>
          <p:cNvSpPr txBox="1">
            <a:spLocks/>
          </p:cNvSpPr>
          <p:nvPr/>
        </p:nvSpPr>
        <p:spPr>
          <a:xfrm>
            <a:off x="230298" y="666862"/>
            <a:ext cx="11731403" cy="5006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「コース完了」機能とはコースの進捗状況管理機能です。この機能を使うためには、予め各アクティビティに「活動完了」が設定されている必要があります。</a:t>
            </a:r>
            <a:br>
              <a:rPr lang="en-US" altLang="ja-JP" dirty="0"/>
            </a:br>
            <a:r>
              <a:rPr lang="ja-JP" altLang="en-US" dirty="0"/>
              <a:t>「コース完了」を設定することで、受講生は自身の進捗状況を把握しやすくなります。受講管理をする側は、受講生の学習進捗状況を一覧で確認することができます。</a:t>
            </a:r>
          </a:p>
        </p:txBody>
      </p:sp>
      <p:sp>
        <p:nvSpPr>
          <p:cNvPr id="8" name="正方形/長方形 7">
            <a:extLst>
              <a:ext uri="{FF2B5EF4-FFF2-40B4-BE49-F238E27FC236}">
                <a16:creationId xmlns:a16="http://schemas.microsoft.com/office/drawing/2014/main" id="{2D25F1FF-1333-F301-825E-0427436054B3}"/>
              </a:ext>
            </a:extLst>
          </p:cNvPr>
          <p:cNvSpPr/>
          <p:nvPr/>
        </p:nvSpPr>
        <p:spPr>
          <a:xfrm>
            <a:off x="-1" y="1167521"/>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41C05E5F-5A1E-8C60-29B5-1EE065FFB416}"/>
              </a:ext>
            </a:extLst>
          </p:cNvPr>
          <p:cNvCxnSpPr>
            <a:cxnSpLocks/>
          </p:cNvCxnSpPr>
          <p:nvPr/>
        </p:nvCxnSpPr>
        <p:spPr>
          <a:xfrm>
            <a:off x="156000" y="3821917"/>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E33151A1-E646-E989-A344-BF04B2FC5A8C}"/>
              </a:ext>
            </a:extLst>
          </p:cNvPr>
          <p:cNvSpPr txBox="1"/>
          <p:nvPr/>
        </p:nvSpPr>
        <p:spPr>
          <a:xfrm>
            <a:off x="323266" y="5470947"/>
            <a:ext cx="5679765" cy="1015663"/>
          </a:xfrm>
          <a:prstGeom prst="rect">
            <a:avLst/>
          </a:prstGeom>
          <a:gradFill flip="none" rotWithShape="1">
            <a:gsLst>
              <a:gs pos="0">
                <a:srgbClr val="C5192D">
                  <a:tint val="66000"/>
                  <a:satMod val="160000"/>
                </a:srgbClr>
              </a:gs>
              <a:gs pos="50000">
                <a:srgbClr val="C5192D">
                  <a:tint val="44500"/>
                  <a:satMod val="160000"/>
                </a:srgbClr>
              </a:gs>
              <a:gs pos="100000">
                <a:srgbClr val="C5192D">
                  <a:tint val="23500"/>
                  <a:satMod val="160000"/>
                </a:srgbClr>
              </a:gs>
            </a:gsLst>
            <a:lin ang="13500000" scaled="1"/>
            <a:tileRect/>
          </a:gradFill>
        </p:spPr>
        <p:txBody>
          <a:bodyPr wrap="square" rtlCol="0">
            <a:spAutoFit/>
          </a:bodyPr>
          <a:lstStyle/>
          <a:p>
            <a:r>
              <a:rPr kumimoji="1" lang="en-US" altLang="ja-JP" sz="1000" dirty="0"/>
              <a:t>【Point】</a:t>
            </a:r>
          </a:p>
          <a:p>
            <a:r>
              <a:rPr kumimoji="1" lang="ja-JP" altLang="en-US" sz="1000" dirty="0"/>
              <a:t>コース完了設定によって得られるデータは、カスタムレポートをはじめとした様々な機能を稼働するためにも用いられます。</a:t>
            </a:r>
            <a:br>
              <a:rPr kumimoji="1" lang="en-US" altLang="ja-JP" sz="1000" dirty="0"/>
            </a:br>
            <a:endParaRPr kumimoji="1" lang="en-US" altLang="ja-JP" sz="1000" dirty="0"/>
          </a:p>
          <a:p>
            <a:r>
              <a:rPr kumimoji="1" lang="ja-JP" altLang="en-US" sz="1000" dirty="0"/>
              <a:t>コース完了設定をしておくと思わぬところでメリットを得られる可能性もあるため、コースを作成した際は忘れずに設定しておきましょう。</a:t>
            </a:r>
          </a:p>
        </p:txBody>
      </p:sp>
      <p:pic>
        <p:nvPicPr>
          <p:cNvPr id="6" name="図 5">
            <a:extLst>
              <a:ext uri="{FF2B5EF4-FFF2-40B4-BE49-F238E27FC236}">
                <a16:creationId xmlns:a16="http://schemas.microsoft.com/office/drawing/2014/main" id="{D0F5C6F9-40CF-4400-6384-542A28E92D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8329" y="1302833"/>
            <a:ext cx="4970020" cy="2477518"/>
          </a:xfrm>
          <a:prstGeom prst="rect">
            <a:avLst/>
          </a:prstGeom>
        </p:spPr>
      </p:pic>
      <p:sp>
        <p:nvSpPr>
          <p:cNvPr id="12" name="正方形/長方形 11">
            <a:extLst>
              <a:ext uri="{FF2B5EF4-FFF2-40B4-BE49-F238E27FC236}">
                <a16:creationId xmlns:a16="http://schemas.microsoft.com/office/drawing/2014/main" id="{689164F2-B7E5-CDE8-8CB6-4FF38999E79E}"/>
              </a:ext>
            </a:extLst>
          </p:cNvPr>
          <p:cNvSpPr/>
          <p:nvPr/>
        </p:nvSpPr>
        <p:spPr>
          <a:xfrm>
            <a:off x="6597022" y="3429000"/>
            <a:ext cx="4905536" cy="29723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a:extLst>
              <a:ext uri="{FF2B5EF4-FFF2-40B4-BE49-F238E27FC236}">
                <a16:creationId xmlns:a16="http://schemas.microsoft.com/office/drawing/2014/main" id="{550F6119-A70E-0C6D-9FAD-07328E648AB4}"/>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170298" y="3936433"/>
            <a:ext cx="5646083" cy="2637499"/>
          </a:xfrm>
          <a:prstGeom prst="rect">
            <a:avLst/>
          </a:prstGeom>
        </p:spPr>
      </p:pic>
      <p:sp>
        <p:nvSpPr>
          <p:cNvPr id="13" name="正方形/長方形 12">
            <a:extLst>
              <a:ext uri="{FF2B5EF4-FFF2-40B4-BE49-F238E27FC236}">
                <a16:creationId xmlns:a16="http://schemas.microsoft.com/office/drawing/2014/main" id="{C5A93D53-0518-ADA7-8886-8361958DD27B}"/>
              </a:ext>
            </a:extLst>
          </p:cNvPr>
          <p:cNvSpPr/>
          <p:nvPr/>
        </p:nvSpPr>
        <p:spPr>
          <a:xfrm>
            <a:off x="11298613" y="4451684"/>
            <a:ext cx="517768" cy="187285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05200918"/>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1549</TotalTime>
  <Words>229</Words>
  <Application>Microsoft Office PowerPoint</Application>
  <PresentationFormat>ワイド画面</PresentationFormat>
  <Paragraphs>20</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Times New Roman</vt:lpstr>
      <vt:lpstr>Wingdings</vt:lpstr>
      <vt:lpstr>Wingdings 2</vt:lpstr>
      <vt:lpstr>HDOfficeLightV0</vt:lpstr>
      <vt:lpstr>コース完了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39</cp:revision>
  <dcterms:created xsi:type="dcterms:W3CDTF">2024-07-23T04:09:56Z</dcterms:created>
  <dcterms:modified xsi:type="dcterms:W3CDTF">2025-01-23T02:05:07Z</dcterms:modified>
</cp:coreProperties>
</file>