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1303086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42A4BE-0A7F-162B-82BC-099F00873E3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15A7330-3FAD-AB63-4026-C95BCB68896D}"/>
              </a:ext>
            </a:extLst>
          </p:cNvPr>
          <p:cNvSpPr>
            <a:spLocks noGrp="1"/>
          </p:cNvSpPr>
          <p:nvPr>
            <p:ph type="title"/>
          </p:nvPr>
        </p:nvSpPr>
        <p:spPr/>
        <p:txBody>
          <a:bodyPr/>
          <a:lstStyle/>
          <a:p>
            <a:r>
              <a:rPr kumimoji="1" lang="ja-JP" altLang="en-US" dirty="0"/>
              <a:t>利用制限</a:t>
            </a:r>
          </a:p>
        </p:txBody>
      </p:sp>
      <p:sp>
        <p:nvSpPr>
          <p:cNvPr id="3" name="コンテンツ プレースホルダー 2">
            <a:extLst>
              <a:ext uri="{FF2B5EF4-FFF2-40B4-BE49-F238E27FC236}">
                <a16:creationId xmlns:a16="http://schemas.microsoft.com/office/drawing/2014/main" id="{DB7C86CA-410C-76A3-DA85-FF4C8A7FFA89}"/>
              </a:ext>
            </a:extLst>
          </p:cNvPr>
          <p:cNvSpPr>
            <a:spLocks noGrp="1"/>
          </p:cNvSpPr>
          <p:nvPr>
            <p:ph idx="1"/>
          </p:nvPr>
        </p:nvSpPr>
        <p:spPr>
          <a:xfrm>
            <a:off x="230299" y="1306214"/>
            <a:ext cx="5865701" cy="5363402"/>
          </a:xfrm>
        </p:spPr>
        <p:txBody>
          <a:bodyPr>
            <a:normAutofit/>
          </a:bodyPr>
          <a:lstStyle/>
          <a:p>
            <a:pPr marL="0" indent="0">
              <a:buNone/>
            </a:pPr>
            <a:r>
              <a:rPr lang="ja-JP" altLang="en-US" dirty="0"/>
              <a:t>この例では、利用制限を活用して、配布資料を閲覧完了するまでは小テストの受験をさせないようにしています。</a:t>
            </a:r>
          </a:p>
          <a:p>
            <a:pPr marL="0" indent="0">
              <a:buNone/>
            </a:pPr>
            <a:r>
              <a:rPr lang="ja-JP" altLang="en-US" dirty="0"/>
              <a:t>受講生の画面では、利用制限がかかっている旨が表示され、小テストはクリックできない状態になっています。</a:t>
            </a:r>
            <a:endParaRPr lang="en-US" altLang="ja-JP" dirty="0"/>
          </a:p>
          <a:p>
            <a:pPr marL="0" indent="0">
              <a:buNone/>
            </a:pPr>
            <a:r>
              <a:rPr lang="ja-JP" altLang="en-US"/>
              <a:t>このように、利用制限をうまく活用すれば、順番に教材を使わせるように誘導することができます。</a:t>
            </a:r>
            <a:endParaRPr lang="en-US" altLang="ja-JP" dirty="0"/>
          </a:p>
          <a:p>
            <a:pPr marL="0" indent="0">
              <a:buNone/>
            </a:pPr>
            <a:r>
              <a:rPr lang="ja-JP" altLang="en-US" dirty="0"/>
              <a:t>利用制限が複数設定されている場合は「さらに表示する」から全ての制限が確認できます。</a:t>
            </a:r>
            <a:endParaRPr lang="en-US" altLang="ja-JP" dirty="0"/>
          </a:p>
          <a:p>
            <a:pPr marL="0" indent="0">
              <a:buNone/>
            </a:pPr>
            <a:endParaRPr lang="ja-JP" altLang="en-US" dirty="0"/>
          </a:p>
          <a:p>
            <a:pPr>
              <a:buFont typeface="+mj-lt"/>
              <a:buAutoNum type="arabicPeriod"/>
            </a:pPr>
            <a:r>
              <a:rPr lang="ja-JP" altLang="en-US" dirty="0"/>
              <a:t>利用制限を設定するには、コンテンツ設定画面から、「利用制限」を展開し、「制限を追加する」をクリックします。</a:t>
            </a:r>
          </a:p>
          <a:p>
            <a:pPr>
              <a:buFont typeface="+mj-lt"/>
              <a:buAutoNum type="arabicPeriod"/>
            </a:pPr>
            <a:r>
              <a:rPr lang="ja-JP" altLang="en-US" dirty="0"/>
              <a:t>追加する要素を設定します。</a:t>
            </a:r>
            <a:br>
              <a:rPr lang="en-US" altLang="ja-JP" dirty="0"/>
            </a:br>
            <a:r>
              <a:rPr lang="ja-JP" altLang="en-US" dirty="0"/>
              <a:t>「活動完了」を選ぶと、他のコンテンツの活動完了状況を利用制限の条件にできます。</a:t>
            </a:r>
          </a:p>
          <a:p>
            <a:pPr lvl="1">
              <a:buFont typeface="Times New Roman" panose="02020603050405020304" pitchFamily="18" charset="0"/>
              <a:buChar char="※"/>
            </a:pPr>
            <a:r>
              <a:rPr lang="ja-JP" altLang="en-US" dirty="0"/>
              <a:t>依存する活動に活動完了の設定が必要です。</a:t>
            </a:r>
          </a:p>
          <a:p>
            <a:pPr marL="0" indent="0">
              <a:buNone/>
            </a:pPr>
            <a:r>
              <a:rPr lang="ja-JP" altLang="en-US" dirty="0"/>
              <a:t> </a:t>
            </a:r>
            <a:endParaRPr lang="en-US" altLang="ja-JP" dirty="0"/>
          </a:p>
          <a:p>
            <a:pPr marL="0" indent="0">
              <a:buNone/>
            </a:pPr>
            <a:endParaRPr lang="en-US" altLang="ja-JP" dirty="0"/>
          </a:p>
          <a:p>
            <a:pPr marL="0" indent="0">
              <a:buNone/>
            </a:pPr>
            <a:endParaRPr lang="ja-JP" altLang="en-US" dirty="0"/>
          </a:p>
          <a:p>
            <a:pPr marL="0" indent="0">
              <a:buNone/>
            </a:pPr>
            <a:r>
              <a:rPr lang="en-US" altLang="ja-JP" dirty="0"/>
              <a:t>1</a:t>
            </a:r>
            <a:r>
              <a:rPr lang="ja-JP" altLang="en-US" dirty="0"/>
              <a:t>つのコンテンツに対して複数の制限を定めることも可能です。</a:t>
            </a:r>
            <a:br>
              <a:rPr lang="en-US" altLang="ja-JP" dirty="0"/>
            </a:br>
            <a:r>
              <a:rPr lang="ja-JP" altLang="en-US" dirty="0"/>
              <a:t>「制限を追加する」をクリックするとさらに制限を選択することができます。</a:t>
            </a:r>
          </a:p>
          <a:p>
            <a:pPr marL="0" indent="0">
              <a:buNone/>
            </a:pPr>
            <a:r>
              <a:rPr lang="ja-JP" altLang="en-US" dirty="0"/>
              <a:t>ただし、画面が煩雑になりやすい他、受講生が混乱する可能性もある為、少ない制限でコントロールすることをおすすめします。</a:t>
            </a:r>
          </a:p>
        </p:txBody>
      </p:sp>
      <p:sp>
        <p:nvSpPr>
          <p:cNvPr id="4" name="テキスト ボックス 3">
            <a:extLst>
              <a:ext uri="{FF2B5EF4-FFF2-40B4-BE49-F238E27FC236}">
                <a16:creationId xmlns:a16="http://schemas.microsoft.com/office/drawing/2014/main" id="{AACFEA84-FEA3-4F4C-6638-42839B9A3D36}"/>
              </a:ext>
            </a:extLst>
          </p:cNvPr>
          <p:cNvSpPr txBox="1"/>
          <p:nvPr/>
        </p:nvSpPr>
        <p:spPr>
          <a:xfrm>
            <a:off x="5734363" y="6669616"/>
            <a:ext cx="723275" cy="253916"/>
          </a:xfrm>
          <a:prstGeom prst="rect">
            <a:avLst/>
          </a:prstGeom>
          <a:noFill/>
        </p:spPr>
        <p:txBody>
          <a:bodyPr wrap="none" rtlCol="0">
            <a:spAutoFit/>
          </a:bodyPr>
          <a:lstStyle/>
          <a:p>
            <a:r>
              <a:rPr kumimoji="1" lang="ja-JP" altLang="en-US" sz="1050" dirty="0">
                <a:solidFill>
                  <a:schemeClr val="bg1"/>
                </a:solidFill>
              </a:rPr>
              <a:t>利用制限</a:t>
            </a:r>
          </a:p>
        </p:txBody>
      </p:sp>
      <p:sp>
        <p:nvSpPr>
          <p:cNvPr id="7" name="コンテンツ プレースホルダー 2">
            <a:extLst>
              <a:ext uri="{FF2B5EF4-FFF2-40B4-BE49-F238E27FC236}">
                <a16:creationId xmlns:a16="http://schemas.microsoft.com/office/drawing/2014/main" id="{0AE8D16A-1585-8D12-5D78-A75BCCF9DA2A}"/>
              </a:ext>
            </a:extLst>
          </p:cNvPr>
          <p:cNvSpPr txBox="1">
            <a:spLocks/>
          </p:cNvSpPr>
          <p:nvPr/>
        </p:nvSpPr>
        <p:spPr>
          <a:xfrm>
            <a:off x="230298" y="666861"/>
            <a:ext cx="11731403" cy="3609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「利用制限」とは、コンテンツの利用に制限をかける機能です。</a:t>
            </a:r>
          </a:p>
        </p:txBody>
      </p:sp>
      <p:sp>
        <p:nvSpPr>
          <p:cNvPr id="8" name="正方形/長方形 7">
            <a:extLst>
              <a:ext uri="{FF2B5EF4-FFF2-40B4-BE49-F238E27FC236}">
                <a16:creationId xmlns:a16="http://schemas.microsoft.com/office/drawing/2014/main" id="{BD577E41-E727-286F-9645-14BE8F17BDA4}"/>
              </a:ext>
            </a:extLst>
          </p:cNvPr>
          <p:cNvSpPr/>
          <p:nvPr/>
        </p:nvSpPr>
        <p:spPr>
          <a:xfrm>
            <a:off x="-1" y="972152"/>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コネクタ 21">
            <a:extLst>
              <a:ext uri="{FF2B5EF4-FFF2-40B4-BE49-F238E27FC236}">
                <a16:creationId xmlns:a16="http://schemas.microsoft.com/office/drawing/2014/main" id="{C16EAF1B-F96A-6C80-ABBD-00057BDE294B}"/>
              </a:ext>
            </a:extLst>
          </p:cNvPr>
          <p:cNvCxnSpPr>
            <a:cxnSpLocks/>
          </p:cNvCxnSpPr>
          <p:nvPr/>
        </p:nvCxnSpPr>
        <p:spPr>
          <a:xfrm>
            <a:off x="156000" y="4895452"/>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43BB0C8D-87FE-9F1A-C253-023E2F898F34}"/>
              </a:ext>
            </a:extLst>
          </p:cNvPr>
          <p:cNvCxnSpPr>
            <a:cxnSpLocks/>
          </p:cNvCxnSpPr>
          <p:nvPr/>
        </p:nvCxnSpPr>
        <p:spPr>
          <a:xfrm>
            <a:off x="156000" y="2978932"/>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6" name="図 5">
            <a:extLst>
              <a:ext uri="{FF2B5EF4-FFF2-40B4-BE49-F238E27FC236}">
                <a16:creationId xmlns:a16="http://schemas.microsoft.com/office/drawing/2014/main" id="{04158C8A-5615-523C-9514-260889B0DA24}"/>
              </a:ext>
            </a:extLst>
          </p:cNvPr>
          <p:cNvPicPr>
            <a:picLocks noChangeAspect="1"/>
          </p:cNvPicPr>
          <p:nvPr/>
        </p:nvPicPr>
        <p:blipFill>
          <a:blip r:embed="rId3">
            <a:extLst>
              <a:ext uri="{28A0092B-C50C-407E-A947-70E740481C1C}">
                <a14:useLocalDpi xmlns:a14="http://schemas.microsoft.com/office/drawing/2010/main" val="0"/>
              </a:ext>
            </a:extLst>
          </a:blip>
          <a:srcRect t="7170"/>
          <a:stretch/>
        </p:blipFill>
        <p:spPr>
          <a:xfrm>
            <a:off x="6244598" y="1300003"/>
            <a:ext cx="5791402" cy="1257969"/>
          </a:xfrm>
          <a:prstGeom prst="rect">
            <a:avLst/>
          </a:prstGeom>
        </p:spPr>
      </p:pic>
      <p:sp>
        <p:nvSpPr>
          <p:cNvPr id="10" name="矢印: 下 9">
            <a:extLst>
              <a:ext uri="{FF2B5EF4-FFF2-40B4-BE49-F238E27FC236}">
                <a16:creationId xmlns:a16="http://schemas.microsoft.com/office/drawing/2014/main" id="{D18E25A0-1108-E05E-2505-6F0692C64235}"/>
              </a:ext>
            </a:extLst>
          </p:cNvPr>
          <p:cNvSpPr/>
          <p:nvPr/>
        </p:nvSpPr>
        <p:spPr>
          <a:xfrm>
            <a:off x="11291809" y="1769729"/>
            <a:ext cx="137835" cy="342837"/>
          </a:xfrm>
          <a:prstGeom prst="downArrow">
            <a:avLst/>
          </a:prstGeom>
          <a:solidFill>
            <a:srgbClr val="FF0000"/>
          </a:solid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B9FCF054-72C6-0116-A044-FAB25CD7F02B}"/>
              </a:ext>
            </a:extLst>
          </p:cNvPr>
          <p:cNvPicPr>
            <a:picLocks noChangeAspect="1"/>
          </p:cNvPicPr>
          <p:nvPr/>
        </p:nvPicPr>
        <p:blipFill>
          <a:blip r:embed="rId4">
            <a:extLst>
              <a:ext uri="{28A0092B-C50C-407E-A947-70E740481C1C}">
                <a14:useLocalDpi xmlns:a14="http://schemas.microsoft.com/office/drawing/2010/main" val="0"/>
              </a:ext>
            </a:extLst>
          </a:blip>
          <a:srcRect b="7505"/>
          <a:stretch/>
        </p:blipFill>
        <p:spPr>
          <a:xfrm>
            <a:off x="6244598" y="3057581"/>
            <a:ext cx="5717103" cy="1764510"/>
          </a:xfrm>
          <a:prstGeom prst="rect">
            <a:avLst/>
          </a:prstGeom>
        </p:spPr>
      </p:pic>
      <p:sp>
        <p:nvSpPr>
          <p:cNvPr id="18" name="正方形/長方形 17">
            <a:extLst>
              <a:ext uri="{FF2B5EF4-FFF2-40B4-BE49-F238E27FC236}">
                <a16:creationId xmlns:a16="http://schemas.microsoft.com/office/drawing/2014/main" id="{B35272AC-09F6-718F-DE7F-4A0C026FF5DE}"/>
              </a:ext>
            </a:extLst>
          </p:cNvPr>
          <p:cNvSpPr/>
          <p:nvPr/>
        </p:nvSpPr>
        <p:spPr>
          <a:xfrm>
            <a:off x="7471508" y="3429000"/>
            <a:ext cx="1195754" cy="29112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83988F45-2C19-1C6C-8BE2-92B8BA0812FF}"/>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794"/>
          <a:stretch/>
        </p:blipFill>
        <p:spPr>
          <a:xfrm>
            <a:off x="6244598" y="4968813"/>
            <a:ext cx="5047211" cy="1778394"/>
          </a:xfrm>
          <a:prstGeom prst="rect">
            <a:avLst/>
          </a:prstGeom>
        </p:spPr>
      </p:pic>
      <p:sp>
        <p:nvSpPr>
          <p:cNvPr id="24" name="正方形/長方形 23">
            <a:extLst>
              <a:ext uri="{FF2B5EF4-FFF2-40B4-BE49-F238E27FC236}">
                <a16:creationId xmlns:a16="http://schemas.microsoft.com/office/drawing/2014/main" id="{9EEAB221-E459-6DD9-6988-600EF8396B35}"/>
              </a:ext>
            </a:extLst>
          </p:cNvPr>
          <p:cNvSpPr/>
          <p:nvPr/>
        </p:nvSpPr>
        <p:spPr>
          <a:xfrm>
            <a:off x="7471508" y="6355048"/>
            <a:ext cx="828430" cy="29112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74757793"/>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1005</TotalTime>
  <Words>260</Words>
  <Application>Microsoft Office PowerPoint</Application>
  <PresentationFormat>ワイド画面</PresentationFormat>
  <Paragraphs>17</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利用制限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23</cp:revision>
  <dcterms:created xsi:type="dcterms:W3CDTF">2024-07-23T04:09:56Z</dcterms:created>
  <dcterms:modified xsi:type="dcterms:W3CDTF">2025-01-23T02:03:18Z</dcterms:modified>
</cp:coreProperties>
</file>