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0" autoAdjust="0"/>
    <p:restoredTop sz="84296" autoAdjust="0"/>
  </p:normalViewPr>
  <p:slideViewPr>
    <p:cSldViewPr snapToGrid="0">
      <p:cViewPr varScale="1">
        <p:scale>
          <a:sx n="82" d="100"/>
          <a:sy n="82" d="100"/>
        </p:scale>
        <p:origin x="797"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※MWP</a:t>
            </a:r>
            <a:r>
              <a:rPr kumimoji="1" lang="ja-JP" altLang="en-US" dirty="0"/>
              <a:t>の場合、教師ロール→コースインデックスに丸が表示されない（バグ？仕様？）ので、丸の説明には「受講生は、」と付けてひとまず回避しておく</a:t>
            </a:r>
            <a:r>
              <a:rPr kumimoji="1" lang="en-US" altLang="ja-JP" dirty="0"/>
              <a:t>.</a:t>
            </a:r>
          </a:p>
          <a:p>
            <a:r>
              <a:rPr kumimoji="1" lang="ja-JP" altLang="en-US" dirty="0"/>
              <a:t>（</a:t>
            </a:r>
            <a:r>
              <a:rPr kumimoji="1" lang="en-US" altLang="ja-JP" dirty="0"/>
              <a:t>※LMS</a:t>
            </a:r>
            <a:r>
              <a:rPr kumimoji="1" lang="ja-JP" altLang="en-US" dirty="0"/>
              <a:t>の場合、教師ロールでもコースインデックスに丸が表示される）</a:t>
            </a:r>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活動完了</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306214"/>
            <a:ext cx="5865701" cy="5363402"/>
          </a:xfrm>
        </p:spPr>
        <p:txBody>
          <a:bodyPr>
            <a:normAutofit/>
          </a:bodyPr>
          <a:lstStyle/>
          <a:p>
            <a:pPr marL="0" indent="0">
              <a:buNone/>
            </a:pPr>
            <a:r>
              <a:rPr lang="ja-JP" altLang="en-US" dirty="0"/>
              <a:t>活動に対して教員が定めた完了条件が各コンテンツ内に表示されます。</a:t>
            </a:r>
            <a:endParaRPr lang="en-US" altLang="ja-JP" dirty="0"/>
          </a:p>
          <a:p>
            <a:pPr marL="0" indent="0">
              <a:buNone/>
            </a:pPr>
            <a:r>
              <a:rPr lang="ja-JP" altLang="en-US" dirty="0"/>
              <a:t>完了条件を満たすと「完了」と表示される為、教員・受講生共に、進捗管理が容易になります。</a:t>
            </a:r>
            <a:endParaRPr lang="en-US" altLang="ja-JP" dirty="0"/>
          </a:p>
          <a:p>
            <a:pPr marL="0" indent="0">
              <a:buNone/>
            </a:pPr>
            <a:r>
              <a:rPr lang="ja-JP" altLang="en-US" dirty="0"/>
              <a:t>教員によって完了条件が定められていない場合は、何も表示されません。</a:t>
            </a:r>
            <a:endParaRPr lang="en-US" altLang="ja-JP" dirty="0"/>
          </a:p>
          <a:p>
            <a:pPr marL="0" indent="0">
              <a:buNone/>
            </a:pPr>
            <a:r>
              <a:rPr lang="ja-JP" altLang="en-US" dirty="0"/>
              <a:t>受講生は、完了条件をコースインデックスの丸の色からも確認可能です。</a:t>
            </a:r>
            <a:br>
              <a:rPr lang="en-US" altLang="ja-JP" dirty="0"/>
            </a:br>
            <a:r>
              <a:rPr lang="ja-JP" altLang="en-US" dirty="0"/>
              <a:t>（●完了済、〇未完了、無印は活動完了が設定されていません）</a:t>
            </a:r>
          </a:p>
          <a:p>
            <a:pPr marL="0" indent="0">
              <a:buNone/>
            </a:pPr>
            <a:r>
              <a:rPr lang="ja-JP" altLang="en-US" dirty="0"/>
              <a:t>この活動完了機能は、「利用制限」や「コース完了」のトリガーになる他、進捗管理にも役立つので、ご利用をおすすめいたします。</a:t>
            </a:r>
          </a:p>
          <a:p>
            <a:pPr marL="0" indent="0">
              <a:buNone/>
            </a:pPr>
            <a:endParaRPr lang="en-US" altLang="ja-JP" dirty="0"/>
          </a:p>
          <a:p>
            <a:pPr marL="0" indent="0">
              <a:buNone/>
            </a:pPr>
            <a:endParaRPr lang="ja-JP" altLang="en-US" dirty="0"/>
          </a:p>
          <a:p>
            <a:pPr marL="0" indent="0">
              <a:buNone/>
            </a:pPr>
            <a:r>
              <a:rPr lang="ja-JP" altLang="en-US" dirty="0"/>
              <a:t>活動完了設定は</a:t>
            </a:r>
            <a:r>
              <a:rPr lang="en-US" altLang="ja-JP" dirty="0"/>
              <a:t>3</a:t>
            </a:r>
            <a:r>
              <a:rPr lang="ja-JP" altLang="en-US" dirty="0"/>
              <a:t>パターンあり、必ずいずれかの設定を選ぶ必要があります。</a:t>
            </a:r>
            <a:endParaRPr lang="en-US" altLang="ja-JP" dirty="0"/>
          </a:p>
          <a:p>
            <a:pPr marL="0" indent="0">
              <a:buNone/>
            </a:pPr>
            <a:r>
              <a:rPr lang="ja-JP" altLang="en-US" dirty="0"/>
              <a:t>① 受講生が自分自身で完了マークを付けることができる設定</a:t>
            </a:r>
          </a:p>
          <a:p>
            <a:pPr marL="0" indent="0">
              <a:buNone/>
            </a:pPr>
            <a:r>
              <a:rPr lang="ja-JP" altLang="en-US" dirty="0"/>
              <a:t>② 教員が定めた「完了条件」を満たすことでシステムが自動で完了を付ける設定</a:t>
            </a:r>
          </a:p>
          <a:p>
            <a:pPr marL="0" indent="0">
              <a:buNone/>
            </a:pPr>
            <a:r>
              <a:rPr lang="ja-JP" altLang="en-US" dirty="0"/>
              <a:t>③ 活動完了機能を使いたくない場合は、機能を使わない（＝表示しない）を選択します。</a:t>
            </a:r>
          </a:p>
          <a:p>
            <a:pPr marL="0" indent="0">
              <a:buNone/>
            </a:pPr>
            <a:endParaRPr lang="en-US" altLang="ja-JP" dirty="0"/>
          </a:p>
          <a:p>
            <a:pPr marL="0" indent="0">
              <a:buNone/>
            </a:pPr>
            <a:endParaRPr lang="en-US" altLang="ja-JP" dirty="0"/>
          </a:p>
          <a:p>
            <a:pPr marL="0" indent="0">
              <a:buNone/>
            </a:pPr>
            <a:endParaRPr lang="ja-JP" altLang="en-US" dirty="0"/>
          </a:p>
          <a:p>
            <a:pPr>
              <a:buFont typeface="Wingdings" panose="05000000000000000000" pitchFamily="2" charset="2"/>
              <a:buChar char="u"/>
            </a:pPr>
            <a:r>
              <a:rPr lang="ja-JP" altLang="en-US" dirty="0"/>
              <a:t>ユーザが手動で活動を完了マークできる設定では、受講生が自分で完了を付けます。</a:t>
            </a:r>
          </a:p>
          <a:p>
            <a:pPr>
              <a:buFont typeface="Wingdings" panose="05000000000000000000" pitchFamily="2" charset="2"/>
              <a:buChar char="u"/>
            </a:pPr>
            <a:r>
              <a:rPr lang="ja-JP" altLang="en-US" dirty="0"/>
              <a:t>条件を満たした場合、活動完了を表示する設定では、教員が定めた「完了条件」を満たすと、システムが自動的に完了マークします。</a:t>
            </a:r>
            <a:br>
              <a:rPr lang="en-US" altLang="ja-JP" dirty="0"/>
            </a:br>
            <a:r>
              <a:rPr lang="ja-JP" altLang="en-US" dirty="0"/>
              <a:t>受講生は自分で完了とみなすことはできません。</a:t>
            </a:r>
            <a:br>
              <a:rPr lang="en-US" altLang="ja-JP" dirty="0"/>
            </a:br>
            <a:r>
              <a:rPr lang="ja-JP" altLang="en-US" dirty="0"/>
              <a:t>定められる条件は「活動またはリソース」によって異なります。</a:t>
            </a:r>
          </a:p>
          <a:p>
            <a:pPr>
              <a:buFont typeface="Wingdings" panose="05000000000000000000" pitchFamily="2" charset="2"/>
              <a:buChar char="u"/>
            </a:pPr>
            <a:r>
              <a:rPr lang="ja-JP" altLang="en-US" dirty="0"/>
              <a:t>活動完了機能を使いたくない場合は、「活動完了を表示しない」を選択します。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734363" y="6669616"/>
            <a:ext cx="723275" cy="253916"/>
          </a:xfrm>
          <a:prstGeom prst="rect">
            <a:avLst/>
          </a:prstGeom>
          <a:noFill/>
        </p:spPr>
        <p:txBody>
          <a:bodyPr wrap="none" rtlCol="0">
            <a:spAutoFit/>
          </a:bodyPr>
          <a:lstStyle/>
          <a:p>
            <a:r>
              <a:rPr kumimoji="1" lang="ja-JP" altLang="en-US" sz="1050" dirty="0">
                <a:solidFill>
                  <a:schemeClr val="bg1"/>
                </a:solidFill>
              </a:rPr>
              <a:t>活動完了</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「活動完了」とは、受講生がどのコンテンツを完了したかを判断する機能です。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72152"/>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C16EAF1B-F96A-6C80-ABBD-00057BDE294B}"/>
              </a:ext>
            </a:extLst>
          </p:cNvPr>
          <p:cNvCxnSpPr>
            <a:cxnSpLocks/>
          </p:cNvCxnSpPr>
          <p:nvPr/>
        </p:nvCxnSpPr>
        <p:spPr>
          <a:xfrm>
            <a:off x="156000" y="5106463"/>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9" name="図 8">
            <a:extLst>
              <a:ext uri="{FF2B5EF4-FFF2-40B4-BE49-F238E27FC236}">
                <a16:creationId xmlns:a16="http://schemas.microsoft.com/office/drawing/2014/main" id="{6E043BF7-15C9-737E-3191-EE74CF1C635E}"/>
              </a:ext>
            </a:extLst>
          </p:cNvPr>
          <p:cNvPicPr>
            <a:picLocks noChangeAspect="1"/>
          </p:cNvPicPr>
          <p:nvPr/>
        </p:nvPicPr>
        <p:blipFill>
          <a:blip r:embed="rId3">
            <a:extLst>
              <a:ext uri="{28A0092B-C50C-407E-A947-70E740481C1C}">
                <a14:useLocalDpi xmlns:a14="http://schemas.microsoft.com/office/drawing/2010/main" val="0"/>
              </a:ext>
            </a:extLst>
          </a:blip>
          <a:srcRect t="14897" r="5466"/>
          <a:stretch/>
        </p:blipFill>
        <p:spPr>
          <a:xfrm>
            <a:off x="6244598" y="1102551"/>
            <a:ext cx="5791402" cy="2000214"/>
          </a:xfrm>
          <a:prstGeom prst="rect">
            <a:avLst/>
          </a:prstGeom>
        </p:spPr>
      </p:pic>
      <p:pic>
        <p:nvPicPr>
          <p:cNvPr id="12" name="図 11">
            <a:extLst>
              <a:ext uri="{FF2B5EF4-FFF2-40B4-BE49-F238E27FC236}">
                <a16:creationId xmlns:a16="http://schemas.microsoft.com/office/drawing/2014/main" id="{8F6829BA-0AC3-8EA9-F989-7DF67B3EB31A}"/>
              </a:ext>
            </a:extLst>
          </p:cNvPr>
          <p:cNvPicPr>
            <a:picLocks noChangeAspect="1"/>
          </p:cNvPicPr>
          <p:nvPr/>
        </p:nvPicPr>
        <p:blipFill>
          <a:blip r:embed="rId4">
            <a:extLst>
              <a:ext uri="{28A0092B-C50C-407E-A947-70E740481C1C}">
                <a14:useLocalDpi xmlns:a14="http://schemas.microsoft.com/office/drawing/2010/main" val="0"/>
              </a:ext>
            </a:extLst>
          </a:blip>
          <a:srcRect t="22263" b="1"/>
          <a:stretch/>
        </p:blipFill>
        <p:spPr>
          <a:xfrm>
            <a:off x="6244598" y="3294634"/>
            <a:ext cx="5717103" cy="1711976"/>
          </a:xfrm>
          <a:prstGeom prst="rect">
            <a:avLst/>
          </a:prstGeom>
        </p:spPr>
      </p:pic>
      <p:pic>
        <p:nvPicPr>
          <p:cNvPr id="14" name="図 13">
            <a:extLst>
              <a:ext uri="{FF2B5EF4-FFF2-40B4-BE49-F238E27FC236}">
                <a16:creationId xmlns:a16="http://schemas.microsoft.com/office/drawing/2014/main" id="{52D3C5E2-E67D-DBAC-C284-D0A2EDF8B9C2}"/>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20268"/>
          <a:stretch/>
        </p:blipFill>
        <p:spPr>
          <a:xfrm>
            <a:off x="6244598" y="5168609"/>
            <a:ext cx="5263915" cy="1583627"/>
          </a:xfrm>
          <a:prstGeom prst="rect">
            <a:avLst/>
          </a:prstGeom>
        </p:spPr>
      </p:pic>
      <p:cxnSp>
        <p:nvCxnSpPr>
          <p:cNvPr id="15" name="直線コネクタ 14">
            <a:extLst>
              <a:ext uri="{FF2B5EF4-FFF2-40B4-BE49-F238E27FC236}">
                <a16:creationId xmlns:a16="http://schemas.microsoft.com/office/drawing/2014/main" id="{43BB0C8D-87FE-9F1A-C253-023E2F898F34}"/>
              </a:ext>
            </a:extLst>
          </p:cNvPr>
          <p:cNvCxnSpPr>
            <a:cxnSpLocks/>
          </p:cNvCxnSpPr>
          <p:nvPr/>
        </p:nvCxnSpPr>
        <p:spPr>
          <a:xfrm>
            <a:off x="156000" y="3197764"/>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64B476B1-5E0C-67BD-E789-F1ABDCABE4C6}"/>
              </a:ext>
            </a:extLst>
          </p:cNvPr>
          <p:cNvSpPr/>
          <p:nvPr/>
        </p:nvSpPr>
        <p:spPr>
          <a:xfrm>
            <a:off x="6244598" y="1751537"/>
            <a:ext cx="213040" cy="134637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CE9CC0DC-6E59-4CB8-D5DA-6D049C635303}"/>
              </a:ext>
            </a:extLst>
          </p:cNvPr>
          <p:cNvSpPr/>
          <p:nvPr/>
        </p:nvSpPr>
        <p:spPr>
          <a:xfrm>
            <a:off x="10502284" y="1653881"/>
            <a:ext cx="1344100" cy="134637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4835E5D6-7129-3F72-A26C-1D1C918C51DC}"/>
              </a:ext>
            </a:extLst>
          </p:cNvPr>
          <p:cNvSpPr txBox="1"/>
          <p:nvPr/>
        </p:nvSpPr>
        <p:spPr>
          <a:xfrm>
            <a:off x="11300764" y="3255590"/>
            <a:ext cx="415498" cy="369332"/>
          </a:xfrm>
          <a:prstGeom prst="rect">
            <a:avLst/>
          </a:prstGeom>
          <a:noFill/>
        </p:spPr>
        <p:txBody>
          <a:bodyPr wrap="none" rtlCol="0">
            <a:spAutoFit/>
          </a:bodyPr>
          <a:lstStyle/>
          <a:p>
            <a:r>
              <a:rPr kumimoji="1" lang="ja-JP" altLang="en-US" b="1" dirty="0">
                <a:solidFill>
                  <a:srgbClr val="FF0000"/>
                </a:solidFill>
              </a:rPr>
              <a:t>③</a:t>
            </a:r>
          </a:p>
        </p:txBody>
      </p:sp>
      <p:sp>
        <p:nvSpPr>
          <p:cNvPr id="20" name="テキスト ボックス 19">
            <a:extLst>
              <a:ext uri="{FF2B5EF4-FFF2-40B4-BE49-F238E27FC236}">
                <a16:creationId xmlns:a16="http://schemas.microsoft.com/office/drawing/2014/main" id="{21CE5939-DDA2-2C32-6507-C9CF69474467}"/>
              </a:ext>
            </a:extLst>
          </p:cNvPr>
          <p:cNvSpPr txBox="1"/>
          <p:nvPr/>
        </p:nvSpPr>
        <p:spPr>
          <a:xfrm>
            <a:off x="11300764" y="3630709"/>
            <a:ext cx="415498" cy="369332"/>
          </a:xfrm>
          <a:prstGeom prst="rect">
            <a:avLst/>
          </a:prstGeom>
          <a:noFill/>
        </p:spPr>
        <p:txBody>
          <a:bodyPr wrap="none" rtlCol="0">
            <a:spAutoFit/>
          </a:bodyPr>
          <a:lstStyle/>
          <a:p>
            <a:r>
              <a:rPr kumimoji="1" lang="ja-JP" altLang="en-US" b="1" dirty="0">
                <a:solidFill>
                  <a:srgbClr val="FF0000"/>
                </a:solidFill>
              </a:rPr>
              <a:t>①</a:t>
            </a:r>
          </a:p>
        </p:txBody>
      </p:sp>
      <p:sp>
        <p:nvSpPr>
          <p:cNvPr id="27" name="テキスト ボックス 26">
            <a:extLst>
              <a:ext uri="{FF2B5EF4-FFF2-40B4-BE49-F238E27FC236}">
                <a16:creationId xmlns:a16="http://schemas.microsoft.com/office/drawing/2014/main" id="{35BBDA09-0BFA-642C-76BF-0AC1401082D6}"/>
              </a:ext>
            </a:extLst>
          </p:cNvPr>
          <p:cNvSpPr txBox="1"/>
          <p:nvPr/>
        </p:nvSpPr>
        <p:spPr>
          <a:xfrm>
            <a:off x="11300764" y="4039085"/>
            <a:ext cx="415498" cy="369332"/>
          </a:xfrm>
          <a:prstGeom prst="rect">
            <a:avLst/>
          </a:prstGeom>
          <a:noFill/>
        </p:spPr>
        <p:txBody>
          <a:bodyPr wrap="none" rtlCol="0">
            <a:spAutoFit/>
          </a:bodyPr>
          <a:lstStyle/>
          <a:p>
            <a:r>
              <a:rPr kumimoji="1" lang="ja-JP" altLang="en-US" b="1" dirty="0">
                <a:solidFill>
                  <a:srgbClr val="FF0000"/>
                </a:solidFill>
              </a:rPr>
              <a:t>②</a:t>
            </a:r>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993</TotalTime>
  <Words>383</Words>
  <Application>Microsoft Office PowerPoint</Application>
  <PresentationFormat>ワイド画面</PresentationFormat>
  <Paragraphs>26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活動完了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25</cp:revision>
  <dcterms:created xsi:type="dcterms:W3CDTF">2024-07-23T04:09:56Z</dcterms:created>
  <dcterms:modified xsi:type="dcterms:W3CDTF">2025-01-23T02:02:08Z</dcterms:modified>
</cp:coreProperties>
</file>