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0" autoAdjust="0"/>
    <p:restoredTop sz="95806" autoAdjust="0"/>
  </p:normalViewPr>
  <p:slideViewPr>
    <p:cSldViewPr snapToGrid="0">
      <p:cViewPr varScale="1">
        <p:scale>
          <a:sx n="98" d="100"/>
          <a:sy n="98" d="100"/>
        </p:scale>
        <p:origin x="18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kumimoji="1" lang="ja-JP" altLang="en-US" dirty="0"/>
              <a:t>活動とリソース</a:t>
            </a:r>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466344"/>
            <a:ext cx="5865701" cy="5203272"/>
          </a:xfrm>
        </p:spPr>
        <p:txBody>
          <a:bodyPr>
            <a:normAutofit/>
          </a:bodyPr>
          <a:lstStyle/>
          <a:p>
            <a:pPr>
              <a:buFont typeface="Wingdings" panose="05000000000000000000" pitchFamily="2" charset="2"/>
              <a:buChar char="u"/>
            </a:pPr>
            <a:r>
              <a:rPr lang="ja-JP" altLang="en-US" dirty="0"/>
              <a:t>代表的な活動（例）</a:t>
            </a:r>
          </a:p>
          <a:p>
            <a:pPr lvl="1">
              <a:buFont typeface="Wingdings" panose="05000000000000000000" pitchFamily="2" charset="2"/>
              <a:buChar char="u"/>
            </a:pPr>
            <a:r>
              <a:rPr lang="ja-JP" altLang="en-US" dirty="0"/>
              <a:t>「活動」とは、主に評定が伴うコンテンツです。小テストなど挙げられます。</a:t>
            </a: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a:buFont typeface="Wingdings" panose="05000000000000000000" pitchFamily="2" charset="2"/>
              <a:buChar char="u"/>
            </a:pPr>
            <a:r>
              <a:rPr lang="ja-JP" altLang="en-US" dirty="0"/>
              <a:t>代表的なリソース（例）</a:t>
            </a:r>
          </a:p>
          <a:p>
            <a:pPr lvl="1">
              <a:buFont typeface="Wingdings" panose="05000000000000000000" pitchFamily="2" charset="2"/>
              <a:buChar char="u"/>
            </a:pPr>
            <a:r>
              <a:rPr lang="ja-JP" altLang="en-US" dirty="0"/>
              <a:t>「リソース」とは、評定が伴わないコンテンツです。ファイルなどが挙げられます。</a:t>
            </a: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lvl="1">
              <a:buFont typeface="Wingdings" panose="05000000000000000000" pitchFamily="2" charset="2"/>
              <a:buChar char="u"/>
            </a:pPr>
            <a:endParaRPr lang="en-US" altLang="ja-JP" dirty="0"/>
          </a:p>
          <a:p>
            <a:pPr marL="0" indent="0">
              <a:buNone/>
            </a:pPr>
            <a:endParaRPr lang="en-US" altLang="ja-JP" dirty="0"/>
          </a:p>
          <a:p>
            <a:pPr marL="0" indent="0">
              <a:buNone/>
            </a:pPr>
            <a:r>
              <a:rPr lang="en-US" altLang="ja-JP" dirty="0"/>
              <a:t>【</a:t>
            </a:r>
            <a:r>
              <a:rPr lang="ja-JP" altLang="en-US" dirty="0"/>
              <a:t>参考</a:t>
            </a:r>
            <a:r>
              <a:rPr lang="en-US" altLang="ja-JP" dirty="0"/>
              <a:t>】</a:t>
            </a:r>
          </a:p>
          <a:p>
            <a:pPr marL="0" indent="0">
              <a:buNone/>
            </a:pPr>
            <a:r>
              <a:rPr lang="ja-JP" altLang="en-US" dirty="0"/>
              <a:t>インフォメーションマーク</a:t>
            </a:r>
            <a:r>
              <a:rPr lang="en-US" altLang="ja-JP" dirty="0"/>
              <a:t>(</a:t>
            </a:r>
            <a:r>
              <a:rPr lang="en-US" altLang="ja-JP" dirty="0" err="1"/>
              <a:t>i</a:t>
            </a:r>
            <a:r>
              <a:rPr lang="en-US" altLang="ja-JP" dirty="0"/>
              <a:t>)</a:t>
            </a:r>
            <a:r>
              <a:rPr lang="ja-JP" altLang="en-US" dirty="0"/>
              <a:t>をクリックすると、説明や利用例を確認することができます。</a:t>
            </a:r>
            <a:endParaRPr lang="en-US" altLang="ja-JP" dirty="0"/>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5532384" y="6669616"/>
            <a:ext cx="1127232" cy="253916"/>
          </a:xfrm>
          <a:prstGeom prst="rect">
            <a:avLst/>
          </a:prstGeom>
          <a:noFill/>
        </p:spPr>
        <p:txBody>
          <a:bodyPr wrap="none" rtlCol="0">
            <a:spAutoFit/>
          </a:bodyPr>
          <a:lstStyle/>
          <a:p>
            <a:r>
              <a:rPr kumimoji="1" lang="ja-JP" altLang="en-US" sz="1050" dirty="0">
                <a:solidFill>
                  <a:schemeClr val="bg1"/>
                </a:solidFill>
              </a:rPr>
              <a:t>活動とリソース</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1"/>
            <a:ext cx="11731403" cy="52107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課題や小テストなどのコンテンツを </a:t>
            </a:r>
            <a:r>
              <a:rPr lang="en-US" altLang="ja-JP" dirty="0"/>
              <a:t>Moodle </a:t>
            </a:r>
            <a:r>
              <a:rPr lang="ja-JP" altLang="en-US" dirty="0"/>
              <a:t>では「活動とリソース」に分けて管理しています。コンテンツごとにアイコンが決まっており、視覚的にも内容が想像しやすい工夫がされています。なお、「活動とリソース」機能は、「必ずしもこう使わなければいけない」という決まりはありません。名称に囚われず、機能に着目することが、よりよいコンテンツ作成につながります。</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113552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468CA426-A5DB-601A-F704-E9E9DED81C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70299" y="1345914"/>
            <a:ext cx="5944115" cy="2438611"/>
          </a:xfrm>
          <a:prstGeom prst="rect">
            <a:avLst/>
          </a:prstGeom>
        </p:spPr>
      </p:pic>
      <p:pic>
        <p:nvPicPr>
          <p:cNvPr id="12" name="図 11">
            <a:extLst>
              <a:ext uri="{FF2B5EF4-FFF2-40B4-BE49-F238E27FC236}">
                <a16:creationId xmlns:a16="http://schemas.microsoft.com/office/drawing/2014/main" id="{D562DC32-2DB3-805A-99C7-E7A32BF0E6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70299" y="4053610"/>
            <a:ext cx="5890770" cy="2331922"/>
          </a:xfrm>
          <a:prstGeom prst="rect">
            <a:avLst/>
          </a:prstGeom>
        </p:spPr>
      </p:pic>
      <p:graphicFrame>
        <p:nvGraphicFramePr>
          <p:cNvPr id="13" name="表 12">
            <a:extLst>
              <a:ext uri="{FF2B5EF4-FFF2-40B4-BE49-F238E27FC236}">
                <a16:creationId xmlns:a16="http://schemas.microsoft.com/office/drawing/2014/main" id="{3C817FCB-429F-C7FB-EADB-A645EB00E676}"/>
              </a:ext>
            </a:extLst>
          </p:cNvPr>
          <p:cNvGraphicFramePr>
            <a:graphicFrameLocks noGrp="1"/>
          </p:cNvGraphicFramePr>
          <p:nvPr>
            <p:extLst>
              <p:ext uri="{D42A27DB-BD31-4B8C-83A1-F6EECF244321}">
                <p14:modId xmlns:p14="http://schemas.microsoft.com/office/powerpoint/2010/main" val="3985530502"/>
              </p:ext>
            </p:extLst>
          </p:nvPr>
        </p:nvGraphicFramePr>
        <p:xfrm>
          <a:off x="648676" y="2086743"/>
          <a:ext cx="5114524" cy="1737360"/>
        </p:xfrm>
        <a:graphic>
          <a:graphicData uri="http://schemas.openxmlformats.org/drawingml/2006/table">
            <a:tbl>
              <a:tblPr bandRow="1">
                <a:tableStyleId>{5C22544A-7EE6-4342-B048-85BDC9FD1C3A}</a:tableStyleId>
              </a:tblPr>
              <a:tblGrid>
                <a:gridCol w="1103630">
                  <a:extLst>
                    <a:ext uri="{9D8B030D-6E8A-4147-A177-3AD203B41FA5}">
                      <a16:colId xmlns:a16="http://schemas.microsoft.com/office/drawing/2014/main" val="125652344"/>
                    </a:ext>
                  </a:extLst>
                </a:gridCol>
                <a:gridCol w="4010894">
                  <a:extLst>
                    <a:ext uri="{9D8B030D-6E8A-4147-A177-3AD203B41FA5}">
                      <a16:colId xmlns:a16="http://schemas.microsoft.com/office/drawing/2014/main" val="2087217133"/>
                    </a:ext>
                  </a:extLst>
                </a:gridCol>
              </a:tblGrid>
              <a:tr h="218417">
                <a:tc>
                  <a:txBody>
                    <a:bodyPr/>
                    <a:lstStyle/>
                    <a:p>
                      <a:r>
                        <a:rPr kumimoji="1" lang="ja-JP" altLang="en-US" sz="1000" dirty="0"/>
                        <a:t>小テスト</a:t>
                      </a:r>
                    </a:p>
                  </a:txBody>
                  <a:tcPr anchor="ctr"/>
                </a:tc>
                <a:tc>
                  <a:txBody>
                    <a:bodyPr/>
                    <a:lstStyle/>
                    <a:p>
                      <a:r>
                        <a:rPr kumimoji="1" lang="ja-JP" altLang="en-US" sz="1000" dirty="0"/>
                        <a:t>受講生にオンラインテストを提供します</a:t>
                      </a:r>
                    </a:p>
                    <a:p>
                      <a:r>
                        <a:rPr kumimoji="1" lang="ja-JP" altLang="en-US" sz="1000" dirty="0"/>
                        <a:t>ほとんどの問題が自動採点に対応しています</a:t>
                      </a:r>
                    </a:p>
                  </a:txBody>
                  <a:tcPr anchor="ctr"/>
                </a:tc>
                <a:extLst>
                  <a:ext uri="{0D108BD9-81ED-4DB2-BD59-A6C34878D82A}">
                    <a16:rowId xmlns:a16="http://schemas.microsoft.com/office/drawing/2014/main" val="824908720"/>
                  </a:ext>
                </a:extLst>
              </a:tr>
              <a:tr h="218417">
                <a:tc>
                  <a:txBody>
                    <a:bodyPr/>
                    <a:lstStyle/>
                    <a:p>
                      <a:r>
                        <a:rPr kumimoji="1" lang="ja-JP" altLang="en-US" sz="1000" dirty="0"/>
                        <a:t>課題</a:t>
                      </a:r>
                    </a:p>
                  </a:txBody>
                  <a:tcPr anchor="ctr"/>
                </a:tc>
                <a:tc>
                  <a:txBody>
                    <a:bodyPr/>
                    <a:lstStyle/>
                    <a:p>
                      <a:r>
                        <a:rPr kumimoji="1" lang="ja-JP" altLang="en-US" sz="1000" dirty="0"/>
                        <a:t>レポート</a:t>
                      </a:r>
                      <a:r>
                        <a:rPr kumimoji="1" lang="en-US" altLang="ja-JP" sz="1000" dirty="0"/>
                        <a:t>(</a:t>
                      </a:r>
                      <a:r>
                        <a:rPr kumimoji="1" lang="ja-JP" altLang="en-US" sz="1000" dirty="0"/>
                        <a:t>課題</a:t>
                      </a:r>
                      <a:r>
                        <a:rPr kumimoji="1" lang="en-US" altLang="ja-JP" sz="1000" dirty="0"/>
                        <a:t>)</a:t>
                      </a:r>
                      <a:r>
                        <a:rPr kumimoji="1" lang="ja-JP" altLang="en-US" sz="1000" dirty="0"/>
                        <a:t>の提示、提出、採点、フィードバックまでを一元管理することが可能です</a:t>
                      </a:r>
                    </a:p>
                    <a:p>
                      <a:r>
                        <a:rPr kumimoji="1" lang="ja-JP" altLang="en-US" sz="1000" dirty="0"/>
                        <a:t>オンラインテキスト入力形式とファイル提出形式が選べます</a:t>
                      </a:r>
                    </a:p>
                    <a:p>
                      <a:r>
                        <a:rPr kumimoji="1" lang="ja-JP" altLang="en-US" sz="1000" dirty="0"/>
                        <a:t>自動採点には対応していません</a:t>
                      </a:r>
                    </a:p>
                  </a:txBody>
                  <a:tcPr anchor="ctr"/>
                </a:tc>
                <a:extLst>
                  <a:ext uri="{0D108BD9-81ED-4DB2-BD59-A6C34878D82A}">
                    <a16:rowId xmlns:a16="http://schemas.microsoft.com/office/drawing/2014/main" val="179241473"/>
                  </a:ext>
                </a:extLst>
              </a:tr>
              <a:tr h="218417">
                <a:tc>
                  <a:txBody>
                    <a:bodyPr/>
                    <a:lstStyle/>
                    <a:p>
                      <a:r>
                        <a:rPr kumimoji="1" lang="ja-JP" altLang="en-US" sz="1000" dirty="0"/>
                        <a:t>フォーラム</a:t>
                      </a:r>
                      <a:endParaRPr kumimoji="1" lang="en-US" altLang="ja-JP" sz="1000" dirty="0"/>
                    </a:p>
                  </a:txBody>
                  <a:tcPr anchor="ctr"/>
                </a:tc>
                <a:tc>
                  <a:txBody>
                    <a:bodyPr/>
                    <a:lstStyle/>
                    <a:p>
                      <a:r>
                        <a:rPr kumimoji="1" lang="ja-JP" altLang="en-US" sz="1000" dirty="0"/>
                        <a:t>掲示板機能です</a:t>
                      </a:r>
                    </a:p>
                    <a:p>
                      <a:r>
                        <a:rPr kumimoji="1" lang="ja-JP" altLang="en-US" sz="1000" dirty="0"/>
                        <a:t>お知らせの他に議論の場としても活用することができます</a:t>
                      </a:r>
                    </a:p>
                  </a:txBody>
                  <a:tcPr anchor="ctr"/>
                </a:tc>
                <a:extLst>
                  <a:ext uri="{0D108BD9-81ED-4DB2-BD59-A6C34878D82A}">
                    <a16:rowId xmlns:a16="http://schemas.microsoft.com/office/drawing/2014/main" val="3662288355"/>
                  </a:ext>
                </a:extLst>
              </a:tr>
              <a:tr h="218417">
                <a:tc>
                  <a:txBody>
                    <a:bodyPr/>
                    <a:lstStyle/>
                    <a:p>
                      <a:r>
                        <a:rPr kumimoji="1" lang="ja-JP" altLang="en-US" sz="1000" dirty="0"/>
                        <a:t>フィードバック</a:t>
                      </a:r>
                    </a:p>
                  </a:txBody>
                  <a:tcPr anchor="ctr"/>
                </a:tc>
                <a:tc>
                  <a:txBody>
                    <a:bodyPr/>
                    <a:lstStyle/>
                    <a:p>
                      <a:r>
                        <a:rPr kumimoji="1" lang="ja-JP" altLang="en-US" sz="1000" dirty="0"/>
                        <a:t>アンケートツールです。匿名回答にも対応しています</a:t>
                      </a:r>
                    </a:p>
                  </a:txBody>
                  <a:tcPr anchor="ctr"/>
                </a:tc>
                <a:extLst>
                  <a:ext uri="{0D108BD9-81ED-4DB2-BD59-A6C34878D82A}">
                    <a16:rowId xmlns:a16="http://schemas.microsoft.com/office/drawing/2014/main" val="1024891841"/>
                  </a:ext>
                </a:extLst>
              </a:tr>
            </a:tbl>
          </a:graphicData>
        </a:graphic>
      </p:graphicFrame>
      <p:cxnSp>
        <p:nvCxnSpPr>
          <p:cNvPr id="22" name="直線コネクタ 21">
            <a:extLst>
              <a:ext uri="{FF2B5EF4-FFF2-40B4-BE49-F238E27FC236}">
                <a16:creationId xmlns:a16="http://schemas.microsoft.com/office/drawing/2014/main" id="{C16EAF1B-F96A-6C80-ABBD-00057BDE294B}"/>
              </a:ext>
            </a:extLst>
          </p:cNvPr>
          <p:cNvCxnSpPr>
            <a:cxnSpLocks/>
          </p:cNvCxnSpPr>
          <p:nvPr/>
        </p:nvCxnSpPr>
        <p:spPr>
          <a:xfrm>
            <a:off x="156000" y="3947231"/>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graphicFrame>
        <p:nvGraphicFramePr>
          <p:cNvPr id="14" name="表 13">
            <a:extLst>
              <a:ext uri="{FF2B5EF4-FFF2-40B4-BE49-F238E27FC236}">
                <a16:creationId xmlns:a16="http://schemas.microsoft.com/office/drawing/2014/main" id="{3C8C780E-2E93-1C1A-0B28-C803742F1156}"/>
              </a:ext>
            </a:extLst>
          </p:cNvPr>
          <p:cNvGraphicFramePr>
            <a:graphicFrameLocks noGrp="1"/>
          </p:cNvGraphicFramePr>
          <p:nvPr>
            <p:extLst>
              <p:ext uri="{D42A27DB-BD31-4B8C-83A1-F6EECF244321}">
                <p14:modId xmlns:p14="http://schemas.microsoft.com/office/powerpoint/2010/main" val="1599103786"/>
              </p:ext>
            </p:extLst>
          </p:nvPr>
        </p:nvGraphicFramePr>
        <p:xfrm>
          <a:off x="648676" y="4652390"/>
          <a:ext cx="5114524" cy="1036320"/>
        </p:xfrm>
        <a:graphic>
          <a:graphicData uri="http://schemas.openxmlformats.org/drawingml/2006/table">
            <a:tbl>
              <a:tblPr bandRow="1">
                <a:tableStyleId>{5C22544A-7EE6-4342-B048-85BDC9FD1C3A}</a:tableStyleId>
              </a:tblPr>
              <a:tblGrid>
                <a:gridCol w="1103630">
                  <a:extLst>
                    <a:ext uri="{9D8B030D-6E8A-4147-A177-3AD203B41FA5}">
                      <a16:colId xmlns:a16="http://schemas.microsoft.com/office/drawing/2014/main" val="125652344"/>
                    </a:ext>
                  </a:extLst>
                </a:gridCol>
                <a:gridCol w="4010894">
                  <a:extLst>
                    <a:ext uri="{9D8B030D-6E8A-4147-A177-3AD203B41FA5}">
                      <a16:colId xmlns:a16="http://schemas.microsoft.com/office/drawing/2014/main" val="2087217133"/>
                    </a:ext>
                  </a:extLst>
                </a:gridCol>
              </a:tblGrid>
              <a:tr h="218417">
                <a:tc>
                  <a:txBody>
                    <a:bodyPr/>
                    <a:lstStyle/>
                    <a:p>
                      <a:r>
                        <a:rPr kumimoji="1" lang="ja-JP" altLang="en-US" sz="1000" dirty="0"/>
                        <a:t>ファイル</a:t>
                      </a:r>
                    </a:p>
                  </a:txBody>
                  <a:tcPr anchor="ctr"/>
                </a:tc>
                <a:tc>
                  <a:txBody>
                    <a:bodyPr/>
                    <a:lstStyle/>
                    <a:p>
                      <a:r>
                        <a:rPr kumimoji="1" lang="en-US" altLang="ja-JP" sz="1000" dirty="0"/>
                        <a:t>PDF</a:t>
                      </a:r>
                      <a:r>
                        <a:rPr kumimoji="1" lang="ja-JP" altLang="en-US" sz="1000" dirty="0"/>
                        <a:t>、</a:t>
                      </a:r>
                      <a:r>
                        <a:rPr kumimoji="1" lang="en-US" altLang="ja-JP" sz="1000" dirty="0"/>
                        <a:t>Word</a:t>
                      </a:r>
                      <a:r>
                        <a:rPr kumimoji="1" lang="ja-JP" altLang="en-US" sz="1000" dirty="0"/>
                        <a:t>、</a:t>
                      </a:r>
                      <a:r>
                        <a:rPr kumimoji="1" lang="en-US" altLang="ja-JP" sz="1000" dirty="0"/>
                        <a:t>PowerPoint</a:t>
                      </a:r>
                      <a:r>
                        <a:rPr kumimoji="1" lang="ja-JP" altLang="en-US" sz="1000" dirty="0"/>
                        <a:t>といったさまざまなファイル形式の資料を受講生に配布することができます</a:t>
                      </a:r>
                    </a:p>
                  </a:txBody>
                  <a:tcPr anchor="ctr"/>
                </a:tc>
                <a:extLst>
                  <a:ext uri="{0D108BD9-81ED-4DB2-BD59-A6C34878D82A}">
                    <a16:rowId xmlns:a16="http://schemas.microsoft.com/office/drawing/2014/main" val="824908720"/>
                  </a:ext>
                </a:extLst>
              </a:tr>
              <a:tr h="218417">
                <a:tc>
                  <a:txBody>
                    <a:bodyPr/>
                    <a:lstStyle/>
                    <a:p>
                      <a:r>
                        <a:rPr kumimoji="1" lang="en-US" altLang="ja-JP" sz="1000" dirty="0"/>
                        <a:t>URL</a:t>
                      </a:r>
                      <a:endParaRPr kumimoji="1" lang="ja-JP" altLang="en-US" sz="1000" dirty="0"/>
                    </a:p>
                  </a:txBody>
                  <a:tcPr anchor="ctr"/>
                </a:tc>
                <a:tc>
                  <a:txBody>
                    <a:bodyPr/>
                    <a:lstStyle/>
                    <a:p>
                      <a:r>
                        <a:rPr kumimoji="1" lang="en-US" altLang="ja-JP" sz="1000" dirty="0"/>
                        <a:t>Web</a:t>
                      </a:r>
                      <a:r>
                        <a:rPr kumimoji="1" lang="ja-JP" altLang="en-US" sz="1000" dirty="0"/>
                        <a:t>サイトへのリンクを提供する機能です</a:t>
                      </a:r>
                    </a:p>
                  </a:txBody>
                  <a:tcPr anchor="ctr"/>
                </a:tc>
                <a:extLst>
                  <a:ext uri="{0D108BD9-81ED-4DB2-BD59-A6C34878D82A}">
                    <a16:rowId xmlns:a16="http://schemas.microsoft.com/office/drawing/2014/main" val="179241473"/>
                  </a:ext>
                </a:extLst>
              </a:tr>
              <a:tr h="218417">
                <a:tc>
                  <a:txBody>
                    <a:bodyPr/>
                    <a:lstStyle/>
                    <a:p>
                      <a:r>
                        <a:rPr kumimoji="1" lang="ja-JP" altLang="en-US" sz="1000" dirty="0"/>
                        <a:t>ページ</a:t>
                      </a:r>
                      <a:r>
                        <a:rPr kumimoji="1" lang="en-US" altLang="ja-JP" sz="1000" dirty="0"/>
                        <a:t>/</a:t>
                      </a:r>
                      <a:r>
                        <a:rPr kumimoji="1" lang="ja-JP" altLang="en-US" sz="1000" dirty="0"/>
                        <a:t>ブック</a:t>
                      </a:r>
                    </a:p>
                  </a:txBody>
                  <a:tcPr anchor="ctr"/>
                </a:tc>
                <a:tc>
                  <a:txBody>
                    <a:bodyPr/>
                    <a:lstStyle/>
                    <a:p>
                      <a:r>
                        <a:rPr kumimoji="1" lang="en-US" altLang="ja-JP" sz="1000" dirty="0"/>
                        <a:t>HTML</a:t>
                      </a:r>
                      <a:r>
                        <a:rPr kumimoji="1" lang="ja-JP" altLang="en-US" sz="1000" dirty="0"/>
                        <a:t>エディタを用いたウェブページを作成できます</a:t>
                      </a:r>
                      <a:endParaRPr kumimoji="1" lang="en-US" altLang="ja-JP" sz="1000" dirty="0"/>
                    </a:p>
                    <a:p>
                      <a:r>
                        <a:rPr kumimoji="1" lang="ja-JP" altLang="en-US" sz="1000" dirty="0"/>
                        <a:t>複数ページで構成したい場合は「ブック」が適切です</a:t>
                      </a:r>
                    </a:p>
                  </a:txBody>
                  <a:tcPr anchor="ctr"/>
                </a:tc>
                <a:extLst>
                  <a:ext uri="{0D108BD9-81ED-4DB2-BD59-A6C34878D82A}">
                    <a16:rowId xmlns:a16="http://schemas.microsoft.com/office/drawing/2014/main" val="3188072932"/>
                  </a:ext>
                </a:extLst>
              </a:tr>
            </a:tbl>
          </a:graphicData>
        </a:graphic>
      </p:graphicFrame>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952</TotalTime>
  <Words>299</Words>
  <Application>Microsoft Office PowerPoint</Application>
  <PresentationFormat>ワイド画面</PresentationFormat>
  <Paragraphs>46</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Times New Roman</vt:lpstr>
      <vt:lpstr>Wingdings</vt:lpstr>
      <vt:lpstr>Wingdings 2</vt:lpstr>
      <vt:lpstr>HDOfficeLightV0</vt:lpstr>
      <vt:lpstr>活動とリソース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22</cp:revision>
  <dcterms:created xsi:type="dcterms:W3CDTF">2024-07-23T04:09:56Z</dcterms:created>
  <dcterms:modified xsi:type="dcterms:W3CDTF">2025-01-23T02:01:12Z</dcterms:modified>
</cp:coreProperties>
</file>