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192D"/>
    <a:srgbClr val="243A76"/>
    <a:srgbClr val="0694B5"/>
    <a:srgbClr val="F98012"/>
    <a:srgbClr val="97C93D"/>
    <a:srgbClr val="F6BF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10" autoAdjust="0"/>
    <p:restoredTop sz="95806" autoAdjust="0"/>
  </p:normalViewPr>
  <p:slideViewPr>
    <p:cSldViewPr snapToGrid="0">
      <p:cViewPr varScale="1">
        <p:scale>
          <a:sx n="98" d="100"/>
          <a:sy n="98" d="100"/>
        </p:scale>
        <p:origin x="187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BEDD5-0915-4C9D-9D83-3A43AB20BCFC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D4322-C6A9-4636-9EBB-6E6459FFB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178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D4322-C6A9-4636-9EBB-6E6459FFB3B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3086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409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06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07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299" y="607798"/>
            <a:ext cx="11731403" cy="57485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82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6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9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8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7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583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20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4356951-EDE9-D9D6-0E19-DF6D70C61DBD}"/>
              </a:ext>
            </a:extLst>
          </p:cNvPr>
          <p:cNvGrpSpPr/>
          <p:nvPr userDrawn="1"/>
        </p:nvGrpSpPr>
        <p:grpSpPr>
          <a:xfrm flipH="1" flipV="1">
            <a:off x="0" y="0"/>
            <a:ext cx="2235643" cy="468000"/>
            <a:chOff x="9956357" y="6454800"/>
            <a:chExt cx="2235643" cy="468000"/>
          </a:xfrm>
          <a:solidFill>
            <a:srgbClr val="C5192D"/>
          </a:solidFill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9EACC2E-B0CA-C701-AFA1-2B351DFB394B}"/>
                </a:ext>
              </a:extLst>
            </p:cNvPr>
            <p:cNvSpPr/>
            <p:nvPr userDrawn="1"/>
          </p:nvSpPr>
          <p:spPr>
            <a:xfrm>
              <a:off x="10422384" y="6454800"/>
              <a:ext cx="1769616" cy="46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  <p:sp>
          <p:nvSpPr>
            <p:cNvPr id="14" name="直角三角形 13">
              <a:extLst>
                <a:ext uri="{FF2B5EF4-FFF2-40B4-BE49-F238E27FC236}">
                  <a16:creationId xmlns:a16="http://schemas.microsoft.com/office/drawing/2014/main" id="{F022FE20-CC43-6322-6721-FF5863DD3C9A}"/>
                </a:ext>
              </a:extLst>
            </p:cNvPr>
            <p:cNvSpPr>
              <a:spLocks/>
            </p:cNvSpPr>
            <p:nvPr userDrawn="1"/>
          </p:nvSpPr>
          <p:spPr>
            <a:xfrm flipH="1">
              <a:off x="9956357" y="6454800"/>
              <a:ext cx="468000" cy="46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8465BE8-99C6-0E89-099A-9A78D36D1253}"/>
              </a:ext>
            </a:extLst>
          </p:cNvPr>
          <p:cNvSpPr/>
          <p:nvPr userDrawn="1"/>
        </p:nvSpPr>
        <p:spPr>
          <a:xfrm>
            <a:off x="0" y="423630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41864" y="67816"/>
            <a:ext cx="9318863" cy="320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299" y="607798"/>
            <a:ext cx="11731403" cy="5741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1DD2FF6F-59D3-4749-BAF3-88A52DAD3F4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36E3FA-9F99-6611-6FE9-DD9145E75AE3}"/>
              </a:ext>
            </a:extLst>
          </p:cNvPr>
          <p:cNvSpPr/>
          <p:nvPr userDrawn="1"/>
        </p:nvSpPr>
        <p:spPr>
          <a:xfrm>
            <a:off x="10005152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直角三角形 6">
            <a:extLst>
              <a:ext uri="{FF2B5EF4-FFF2-40B4-BE49-F238E27FC236}">
                <a16:creationId xmlns:a16="http://schemas.microsoft.com/office/drawing/2014/main" id="{3487C58F-CC34-0066-91DB-68ECFEB79CED}"/>
              </a:ext>
            </a:extLst>
          </p:cNvPr>
          <p:cNvSpPr>
            <a:spLocks/>
          </p:cNvSpPr>
          <p:nvPr userDrawn="1"/>
        </p:nvSpPr>
        <p:spPr>
          <a:xfrm flipH="1">
            <a:off x="9862666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0E76B0C3-40CE-CE8B-1266-B6D4D1AECCF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3" y="30736"/>
            <a:ext cx="1655209" cy="408285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F37BD06-D6FA-2CFE-C62C-6CE0910CFBE4}"/>
              </a:ext>
            </a:extLst>
          </p:cNvPr>
          <p:cNvSpPr/>
          <p:nvPr userDrawn="1"/>
        </p:nvSpPr>
        <p:spPr>
          <a:xfrm flipH="1">
            <a:off x="0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/>
              <a:t>Moodle 4.5.1/Moodle Workplace 4.5.1</a:t>
            </a:r>
          </a:p>
        </p:txBody>
      </p:sp>
      <p:sp>
        <p:nvSpPr>
          <p:cNvPr id="25" name="直角三角形 24">
            <a:extLst>
              <a:ext uri="{FF2B5EF4-FFF2-40B4-BE49-F238E27FC236}">
                <a16:creationId xmlns:a16="http://schemas.microsoft.com/office/drawing/2014/main" id="{166C7EF4-E47B-6273-E4D8-3382391FC4BB}"/>
              </a:ext>
            </a:extLst>
          </p:cNvPr>
          <p:cNvSpPr>
            <a:spLocks/>
          </p:cNvSpPr>
          <p:nvPr userDrawn="1"/>
        </p:nvSpPr>
        <p:spPr>
          <a:xfrm>
            <a:off x="2175923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8A34314-8A33-B1F1-487C-E5B964ADB62B}"/>
              </a:ext>
            </a:extLst>
          </p:cNvPr>
          <p:cNvSpPr/>
          <p:nvPr userDrawn="1"/>
        </p:nvSpPr>
        <p:spPr>
          <a:xfrm flipH="1" flipV="1">
            <a:off x="2403272" y="6714000"/>
            <a:ext cx="7387583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直角三角形 27">
            <a:extLst>
              <a:ext uri="{FF2B5EF4-FFF2-40B4-BE49-F238E27FC236}">
                <a16:creationId xmlns:a16="http://schemas.microsoft.com/office/drawing/2014/main" id="{D26CB49C-3E91-D2E2-06D0-C01F31F8C1F6}"/>
              </a:ext>
            </a:extLst>
          </p:cNvPr>
          <p:cNvSpPr>
            <a:spLocks/>
          </p:cNvSpPr>
          <p:nvPr userDrawn="1"/>
        </p:nvSpPr>
        <p:spPr>
          <a:xfrm flipV="1">
            <a:off x="9790857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>
            <a:extLst>
              <a:ext uri="{FF2B5EF4-FFF2-40B4-BE49-F238E27FC236}">
                <a16:creationId xmlns:a16="http://schemas.microsoft.com/office/drawing/2014/main" id="{4308DE99-391B-8E80-03A9-1A095E34C0B7}"/>
              </a:ext>
            </a:extLst>
          </p:cNvPr>
          <p:cNvSpPr>
            <a:spLocks/>
          </p:cNvSpPr>
          <p:nvPr userDrawn="1"/>
        </p:nvSpPr>
        <p:spPr>
          <a:xfrm flipH="1" flipV="1">
            <a:off x="2259271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4196778-7B53-F187-EDE0-C5C9EADFDC0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656" y="0"/>
            <a:ext cx="2126344" cy="4572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D04EF27-8DB1-3E5A-B55B-11278AC9BEFD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552" y="6375600"/>
            <a:ext cx="1376448" cy="48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7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600" kern="1200">
          <a:solidFill>
            <a:schemeClr val="accent6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105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9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42A4BE-0A7F-162B-82BC-099F00873E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5A7330-3FAD-AB63-4026-C95BCB688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セクションを編集する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B7C86CA-410C-76A3-DA85-FF4C8A7FF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9" y="1582118"/>
            <a:ext cx="5865701" cy="5087498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ja-JP" altLang="en-US" dirty="0"/>
              <a:t>「編集モード」に切り替え、セクション名の右側にある「編集」から「設定を編集する」をクリックします。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セクション名を入力します。セクションの説明は任意入力項目です。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「変更を保存する」をクリックします。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セクションタイトルのみを変更したい場合は、セクション名の横の鉛筆マークからも可能です。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セクション間にある「セクションを追加する」をクリックするとセクションを増やすことができます。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「秘匿する」をクリックすると、セクションを受講生に対して非表示にできます。</a:t>
            </a:r>
            <a:br>
              <a:rPr lang="en-US" altLang="ja-JP"/>
            </a:br>
            <a:r>
              <a:rPr lang="ja-JP" altLang="en-US"/>
              <a:t>制</a:t>
            </a:r>
            <a:r>
              <a:rPr lang="ja-JP" altLang="en-US" dirty="0"/>
              <a:t>作中のものや一時的に使わないコンテンツを隠す、管理者のみが見られる領域を用意する等にも利用できます。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「移動」を選択するとセクションの順番を変更することができます。</a:t>
            </a:r>
            <a:br>
              <a:rPr lang="en-US" altLang="ja-JP" dirty="0"/>
            </a:br>
            <a:r>
              <a:rPr lang="ja-JP" altLang="en-US" dirty="0"/>
              <a:t>セクションの順番はコースインデックスからも操作可能です。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セクション名の右側にある「編集」から「削除する」をクリックしてセクションを削除することができます。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endParaRPr lang="ja-JP" altLang="en-US" dirty="0"/>
          </a:p>
          <a:p>
            <a:pPr>
              <a:buFont typeface="+mj-lt"/>
              <a:buAutoNum type="arabicPeriod"/>
            </a:pPr>
            <a:endParaRPr lang="ja-JP" altLang="en-US" dirty="0"/>
          </a:p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参考</a:t>
            </a:r>
            <a:r>
              <a:rPr lang="en-US" altLang="ja-JP" dirty="0"/>
              <a:t>】</a:t>
            </a:r>
          </a:p>
          <a:p>
            <a:pPr marL="0" indent="0">
              <a:buNone/>
            </a:pPr>
            <a:r>
              <a:rPr lang="ja-JP" altLang="en-US" dirty="0"/>
              <a:t>コース作成直後はこのように「アナウンスメントフォーラム」が設置されているセクションが用意されます。</a:t>
            </a:r>
            <a:br>
              <a:rPr lang="en-US" altLang="ja-JP" dirty="0"/>
            </a:br>
            <a:r>
              <a:rPr lang="ja-JP" altLang="en-US" dirty="0"/>
              <a:t>ここは「一般セクション」と呼ばれるセクションです。削除することはできません。</a:t>
            </a:r>
            <a:br>
              <a:rPr lang="en-US" altLang="ja-JP" dirty="0"/>
            </a:br>
            <a:r>
              <a:rPr lang="ja-JP" altLang="en-US" dirty="0"/>
              <a:t>コースのヘッダーのような位置付けのため、コース概要や説明・挨拶等を入力することをおすすめします。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ACFEA84-FEA3-4F4C-6638-42839B9A3D36}"/>
              </a:ext>
            </a:extLst>
          </p:cNvPr>
          <p:cNvSpPr txBox="1"/>
          <p:nvPr/>
        </p:nvSpPr>
        <p:spPr>
          <a:xfrm>
            <a:off x="5330406" y="6669616"/>
            <a:ext cx="153118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</a:rPr>
              <a:t>セクションを編集する</a:t>
            </a: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0AE8D16A-1585-8D12-5D78-A75BCCF9DA2A}"/>
              </a:ext>
            </a:extLst>
          </p:cNvPr>
          <p:cNvSpPr txBox="1">
            <a:spLocks/>
          </p:cNvSpPr>
          <p:nvPr/>
        </p:nvSpPr>
        <p:spPr>
          <a:xfrm>
            <a:off x="230298" y="666861"/>
            <a:ext cx="11731403" cy="660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kumimoji="1"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1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9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ja-JP" altLang="en-US" dirty="0"/>
              <a:t>セクションに名称や説明を入力しておくと、コースの見栄えが整います。セクション名はコースインデックスに表示されます。</a:t>
            </a:r>
            <a:br>
              <a:rPr lang="en-US" altLang="ja-JP" dirty="0"/>
            </a:br>
            <a:r>
              <a:rPr lang="ja-JP" altLang="en-US" dirty="0"/>
              <a:t>先にセクションの編集を済ませておくと、コースの全体像が整いやすく、後のコンテンツ実装を効率的に行うことが出来ます。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D577E41-E727-286F-9645-14BE8F17BDA4}"/>
              </a:ext>
            </a:extLst>
          </p:cNvPr>
          <p:cNvSpPr/>
          <p:nvPr/>
        </p:nvSpPr>
        <p:spPr>
          <a:xfrm>
            <a:off x="-1" y="1096442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C16EAF1B-F96A-6C80-ABBD-00057BDE294B}"/>
              </a:ext>
            </a:extLst>
          </p:cNvPr>
          <p:cNvCxnSpPr>
            <a:cxnSpLocks/>
          </p:cNvCxnSpPr>
          <p:nvPr/>
        </p:nvCxnSpPr>
        <p:spPr>
          <a:xfrm>
            <a:off x="156000" y="4897141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図 5">
            <a:extLst>
              <a:ext uri="{FF2B5EF4-FFF2-40B4-BE49-F238E27FC236}">
                <a16:creationId xmlns:a16="http://schemas.microsoft.com/office/drawing/2014/main" id="{0895B421-1346-3990-91DC-044C57272A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98"/>
          <a:stretch/>
        </p:blipFill>
        <p:spPr>
          <a:xfrm>
            <a:off x="6227038" y="1241613"/>
            <a:ext cx="5603625" cy="2886332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CDACDCDF-3DA7-CA78-566B-91230FCE462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286" b="6511"/>
          <a:stretch/>
        </p:blipFill>
        <p:spPr>
          <a:xfrm>
            <a:off x="9691802" y="2876063"/>
            <a:ext cx="1668925" cy="1961654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56C7D436-D9E2-F713-D899-3DE12630E3F0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038" y="5086037"/>
            <a:ext cx="5603625" cy="1369774"/>
          </a:xfrm>
          <a:prstGeom prst="rect">
            <a:avLst/>
          </a:prstGeom>
        </p:spPr>
      </p:pic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C6D56888-A522-E2D3-C95C-F790EF19B3A6}"/>
              </a:ext>
            </a:extLst>
          </p:cNvPr>
          <p:cNvSpPr/>
          <p:nvPr/>
        </p:nvSpPr>
        <p:spPr>
          <a:xfrm>
            <a:off x="7900737" y="5197642"/>
            <a:ext cx="3537284" cy="112294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427C89E2-E555-B80E-56A3-D283A604DA9E}"/>
              </a:ext>
            </a:extLst>
          </p:cNvPr>
          <p:cNvSpPr/>
          <p:nvPr/>
        </p:nvSpPr>
        <p:spPr>
          <a:xfrm>
            <a:off x="11036969" y="2609088"/>
            <a:ext cx="252332" cy="26697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B21229FB-C8B6-1C59-D4A5-66FAEA2D0CB5}"/>
              </a:ext>
            </a:extLst>
          </p:cNvPr>
          <p:cNvSpPr/>
          <p:nvPr/>
        </p:nvSpPr>
        <p:spPr>
          <a:xfrm>
            <a:off x="8184041" y="2609088"/>
            <a:ext cx="252332" cy="26697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19E67938-73E9-C166-CA71-916F2720EB23}"/>
              </a:ext>
            </a:extLst>
          </p:cNvPr>
          <p:cNvSpPr/>
          <p:nvPr/>
        </p:nvSpPr>
        <p:spPr>
          <a:xfrm>
            <a:off x="8813668" y="2249424"/>
            <a:ext cx="252332" cy="26697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73979A02-7D21-8032-FB71-44C9F3FA5D38}"/>
              </a:ext>
            </a:extLst>
          </p:cNvPr>
          <p:cNvSpPr/>
          <p:nvPr/>
        </p:nvSpPr>
        <p:spPr>
          <a:xfrm>
            <a:off x="8321040" y="3795092"/>
            <a:ext cx="1239724" cy="26697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AA1B6697-6905-5A15-13D9-987F3FE9DF97}"/>
              </a:ext>
            </a:extLst>
          </p:cNvPr>
          <p:cNvSpPr/>
          <p:nvPr/>
        </p:nvSpPr>
        <p:spPr>
          <a:xfrm>
            <a:off x="9869424" y="3124667"/>
            <a:ext cx="1406896" cy="26697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757793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グレースケール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ユーザー定義 1">
      <a:majorFont>
        <a:latin typeface="Times New Roman"/>
        <a:ea typeface="UD デジタル 教科書体 N-B"/>
        <a:cs typeface=""/>
      </a:majorFont>
      <a:minorFont>
        <a:latin typeface="Times New Roman"/>
        <a:ea typeface="UD デジタル 教科書体 N-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924</TotalTime>
  <Words>315</Words>
  <Application>Microsoft Office PowerPoint</Application>
  <PresentationFormat>ワイド画面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Times New Roman</vt:lpstr>
      <vt:lpstr>Wingdings 2</vt:lpstr>
      <vt:lpstr>HDOfficeLightV0</vt:lpstr>
      <vt:lpstr>セクションを編集する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e-learning co.,ltd.</dc:creator>
  <cp:lastModifiedBy>e-learning co.,ltd.</cp:lastModifiedBy>
  <cp:revision>21</cp:revision>
  <dcterms:created xsi:type="dcterms:W3CDTF">2024-07-23T04:09:56Z</dcterms:created>
  <dcterms:modified xsi:type="dcterms:W3CDTF">2025-01-23T02:00:23Z</dcterms:modified>
</cp:coreProperties>
</file>