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0" autoAdjust="0"/>
    <p:restoredTop sz="93962" autoAdjust="0"/>
  </p:normalViewPr>
  <p:slideViewPr>
    <p:cSldViewPr snapToGrid="0">
      <p:cViewPr varScale="1">
        <p:scale>
          <a:sx n="92" d="100"/>
          <a:sy n="92" d="100"/>
        </p:scale>
        <p:origin x="413"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lang="ja-JP" altLang="en-US" dirty="0"/>
              <a:t>コース編集の基本</a:t>
            </a:r>
            <a:endParaRPr kumimoji="1" lang="ja-JP" altLang="en-US" dirty="0"/>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456386"/>
            <a:ext cx="5865701" cy="5213230"/>
          </a:xfrm>
        </p:spPr>
        <p:txBody>
          <a:bodyPr>
            <a:normAutofit/>
          </a:bodyPr>
          <a:lstStyle/>
          <a:p>
            <a:pPr>
              <a:buFont typeface="+mj-lt"/>
              <a:buAutoNum type="arabicPeriod"/>
            </a:pPr>
            <a:r>
              <a:rPr lang="ja-JP" altLang="en-US" dirty="0"/>
              <a:t>コースの右上にある「編集モード」を切り替えます。</a:t>
            </a:r>
          </a:p>
          <a:p>
            <a:pPr>
              <a:buFont typeface="+mj-lt"/>
              <a:buAutoNum type="arabicPeriod"/>
            </a:pPr>
            <a:r>
              <a:rPr lang="ja-JP" altLang="en-US" dirty="0"/>
              <a:t>編集モードでは、タイトル名の後に鉛筆マーク、右端に「編集メニュー」、「活動またはリソースを追加する」メニューが表示されます。</a:t>
            </a:r>
            <a:br>
              <a:rPr lang="en-US" altLang="ja-JP" dirty="0"/>
            </a:br>
            <a:r>
              <a:rPr lang="ja-JP" altLang="en-US" dirty="0"/>
              <a:t>表示されない場合は、編集モードに切り替わっていません。</a:t>
            </a:r>
          </a:p>
          <a:p>
            <a:pPr>
              <a:buFont typeface="+mj-lt"/>
              <a:buAutoNum type="arabicPeriod"/>
            </a:pPr>
            <a:r>
              <a:rPr lang="ja-JP" altLang="en-US" dirty="0"/>
              <a:t>編集モードを終了したい場合は、「編集モード」を切り替えます。</a:t>
            </a:r>
          </a:p>
          <a:p>
            <a:pPr>
              <a:buFont typeface="+mj-lt"/>
              <a:buAutoNum type="arabicPeriod"/>
            </a:pPr>
            <a:endParaRPr lang="ja-JP" altLang="en-US" dirty="0"/>
          </a:p>
          <a:p>
            <a:pPr marL="0" indent="0">
              <a:buNone/>
            </a:pPr>
            <a:r>
              <a:rPr lang="en-US" altLang="ja-JP" dirty="0"/>
              <a:t>【</a:t>
            </a:r>
            <a:r>
              <a:rPr lang="ja-JP" altLang="en-US" dirty="0"/>
              <a:t>参考</a:t>
            </a:r>
            <a:r>
              <a:rPr lang="en-US" altLang="ja-JP" dirty="0"/>
              <a:t>】</a:t>
            </a:r>
          </a:p>
          <a:p>
            <a:pPr lvl="1">
              <a:buFont typeface="Wingdings" panose="05000000000000000000" pitchFamily="2" charset="2"/>
              <a:buChar char="u"/>
            </a:pPr>
            <a:r>
              <a:rPr lang="ja-JP" altLang="en-US" dirty="0"/>
              <a:t>鉛筆マークをクリックすると名称を変更することができます。</a:t>
            </a:r>
            <a:br>
              <a:rPr lang="en-US" altLang="ja-JP" dirty="0"/>
            </a:br>
            <a:r>
              <a:rPr lang="ja-JP" altLang="en-US" dirty="0"/>
              <a:t>入力後は</a:t>
            </a:r>
            <a:r>
              <a:rPr lang="en-US" altLang="ja-JP" dirty="0"/>
              <a:t>Enter</a:t>
            </a:r>
            <a:r>
              <a:rPr lang="ja-JP" altLang="en-US" dirty="0"/>
              <a:t>キーで確定をします。</a:t>
            </a:r>
            <a:endParaRPr lang="en-US" altLang="ja-JP" dirty="0"/>
          </a:p>
          <a:p>
            <a:pPr lvl="1">
              <a:buFont typeface="Wingdings" panose="05000000000000000000" pitchFamily="2" charset="2"/>
              <a:buChar char="u"/>
            </a:pPr>
            <a:r>
              <a:rPr lang="ja-JP" altLang="en-US" dirty="0"/>
              <a:t>「編集」からは設定の編集や削除などのセクションやコンテンツに関する各種編集メニューが表示されます。</a:t>
            </a:r>
          </a:p>
          <a:p>
            <a:pPr>
              <a:buFont typeface="+mj-lt"/>
              <a:buAutoNum type="arabicPeriod"/>
            </a:pPr>
            <a:endParaRPr lang="en-US" altLang="ja-JP" dirty="0"/>
          </a:p>
          <a:p>
            <a:pPr>
              <a:buFont typeface="+mj-lt"/>
              <a:buAutoNum type="arabicPeriod"/>
            </a:pPr>
            <a:endParaRPr lang="en-US" altLang="ja-JP" dirty="0"/>
          </a:p>
          <a:p>
            <a:pPr>
              <a:buFont typeface="+mj-lt"/>
              <a:buAutoNum type="arabicPeriod"/>
            </a:pPr>
            <a:endParaRPr lang="ja-JP" altLang="en-US" dirty="0"/>
          </a:p>
          <a:p>
            <a:pPr marL="0" indent="0">
              <a:buNone/>
            </a:pPr>
            <a:r>
              <a:rPr lang="en-US" altLang="ja-JP" dirty="0"/>
              <a:t>【</a:t>
            </a:r>
            <a:r>
              <a:rPr lang="ja-JP" altLang="en-US" dirty="0"/>
              <a:t>参考</a:t>
            </a:r>
            <a:r>
              <a:rPr lang="en-US" altLang="ja-JP" dirty="0"/>
              <a:t>】</a:t>
            </a:r>
            <a:r>
              <a:rPr lang="ja-JP" altLang="en-US" dirty="0"/>
              <a:t>ロールの切り替え</a:t>
            </a:r>
          </a:p>
          <a:p>
            <a:pPr marL="457200" lvl="1" indent="0">
              <a:buNone/>
            </a:pPr>
            <a:r>
              <a:rPr lang="ja-JP" altLang="en-US" dirty="0"/>
              <a:t>ロールを「学生」に切り替えることにより、作成中のコースを受講生視点で確認することができます。</a:t>
            </a:r>
            <a:endParaRPr lang="en-US" altLang="ja-JP" dirty="0"/>
          </a:p>
          <a:p>
            <a:pPr marL="457200" lvl="1" indent="0">
              <a:buNone/>
            </a:pPr>
            <a:r>
              <a:rPr lang="ja-JP" altLang="en-US" dirty="0"/>
              <a:t>「ロールの切り替え」</a:t>
            </a:r>
            <a:r>
              <a:rPr lang="ja-JP" altLang="en-US"/>
              <a:t>は、別</a:t>
            </a:r>
            <a:r>
              <a:rPr lang="ja-JP" altLang="en-US" dirty="0"/>
              <a:t>のロールによる画面の見え方を確認する為の機能です。</a:t>
            </a:r>
          </a:p>
          <a:p>
            <a:pPr marL="457200" lvl="1" indent="0">
              <a:buNone/>
            </a:pPr>
            <a:r>
              <a:rPr lang="ja-JP" altLang="en-US" dirty="0"/>
              <a:t>正確な操作性や詳細を確認したい場合は、デモアカウントを作成してコースに「学生」としてエンロールし、アカウントを使い分ける必要があります。</a:t>
            </a:r>
          </a:p>
          <a:p>
            <a:pPr marL="457200" lvl="1" indent="0">
              <a:buNone/>
            </a:pPr>
            <a:r>
              <a:rPr lang="ja-JP" altLang="en-US" dirty="0"/>
              <a:t>ブラウザのシークレットモードや別のブラウザでログインしておくと、編集と確認がスムーズになります。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465058" y="6669616"/>
            <a:ext cx="1261884" cy="253916"/>
          </a:xfrm>
          <a:prstGeom prst="rect">
            <a:avLst/>
          </a:prstGeom>
          <a:noFill/>
        </p:spPr>
        <p:txBody>
          <a:bodyPr wrap="none" rtlCol="0">
            <a:spAutoFit/>
          </a:bodyPr>
          <a:lstStyle/>
          <a:p>
            <a:r>
              <a:rPr kumimoji="1" lang="ja-JP" altLang="en-US" sz="1050" dirty="0">
                <a:solidFill>
                  <a:schemeClr val="bg1"/>
                </a:solidFill>
              </a:rPr>
              <a:t>コース編集の基本</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2"/>
            <a:ext cx="11731403" cy="4228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コースを編集するときは、「編集モード」に切り替えます。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1010378"/>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C16EAF1B-F96A-6C80-ABBD-00057BDE294B}"/>
              </a:ext>
            </a:extLst>
          </p:cNvPr>
          <p:cNvCxnSpPr>
            <a:cxnSpLocks/>
          </p:cNvCxnSpPr>
          <p:nvPr/>
        </p:nvCxnSpPr>
        <p:spPr>
          <a:xfrm>
            <a:off x="156000" y="430317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0" name="図 9">
            <a:extLst>
              <a:ext uri="{FF2B5EF4-FFF2-40B4-BE49-F238E27FC236}">
                <a16:creationId xmlns:a16="http://schemas.microsoft.com/office/drawing/2014/main" id="{7939C9D6-5F9B-7684-BD3D-580147F5FB0B}"/>
              </a:ext>
            </a:extLst>
          </p:cNvPr>
          <p:cNvPicPr>
            <a:picLocks noChangeAspect="1"/>
          </p:cNvPicPr>
          <p:nvPr/>
        </p:nvPicPr>
        <p:blipFill>
          <a:blip r:embed="rId3">
            <a:extLst>
              <a:ext uri="{28A0092B-C50C-407E-A947-70E740481C1C}">
                <a14:useLocalDpi xmlns:a14="http://schemas.microsoft.com/office/drawing/2010/main" val="0"/>
              </a:ext>
            </a:extLst>
          </a:blip>
          <a:srcRect b="4649"/>
          <a:stretch/>
        </p:blipFill>
        <p:spPr>
          <a:xfrm>
            <a:off x="6419368" y="1111140"/>
            <a:ext cx="5542333" cy="3112940"/>
          </a:xfrm>
          <a:prstGeom prst="rect">
            <a:avLst/>
          </a:prstGeom>
        </p:spPr>
      </p:pic>
      <p:pic>
        <p:nvPicPr>
          <p:cNvPr id="13" name="図 12">
            <a:extLst>
              <a:ext uri="{FF2B5EF4-FFF2-40B4-BE49-F238E27FC236}">
                <a16:creationId xmlns:a16="http://schemas.microsoft.com/office/drawing/2014/main" id="{3F5E009A-7B8E-0207-1EDA-3815C6B83B8B}"/>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419368" y="4354706"/>
            <a:ext cx="5542333" cy="2332020"/>
          </a:xfrm>
          <a:prstGeom prst="rect">
            <a:avLst/>
          </a:prstGeom>
        </p:spPr>
      </p:pic>
      <p:sp>
        <p:nvSpPr>
          <p:cNvPr id="14" name="正方形/長方形 13">
            <a:extLst>
              <a:ext uri="{FF2B5EF4-FFF2-40B4-BE49-F238E27FC236}">
                <a16:creationId xmlns:a16="http://schemas.microsoft.com/office/drawing/2014/main" id="{89FAB537-7B02-0C5E-359C-9DCFF75521FE}"/>
              </a:ext>
            </a:extLst>
          </p:cNvPr>
          <p:cNvSpPr/>
          <p:nvPr/>
        </p:nvSpPr>
        <p:spPr>
          <a:xfrm>
            <a:off x="8606028" y="2228235"/>
            <a:ext cx="222088"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A5F1C7C-4428-AC9A-886D-AE91CDE5C8C4}"/>
              </a:ext>
            </a:extLst>
          </p:cNvPr>
          <p:cNvSpPr/>
          <p:nvPr/>
        </p:nvSpPr>
        <p:spPr>
          <a:xfrm>
            <a:off x="11266309" y="2717891"/>
            <a:ext cx="222088"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46EC433-3F7E-CD97-89B9-410D003FC486}"/>
              </a:ext>
            </a:extLst>
          </p:cNvPr>
          <p:cNvSpPr/>
          <p:nvPr/>
        </p:nvSpPr>
        <p:spPr>
          <a:xfrm>
            <a:off x="11152492" y="1141620"/>
            <a:ext cx="728611"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D47AF3FF-EE6E-F2E5-7671-5AA217B08AD7}"/>
              </a:ext>
            </a:extLst>
          </p:cNvPr>
          <p:cNvSpPr/>
          <p:nvPr/>
        </p:nvSpPr>
        <p:spPr>
          <a:xfrm>
            <a:off x="9190534" y="3854812"/>
            <a:ext cx="1209242"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494A91E-4FB5-80F8-0D84-0738DF71EC7B}"/>
              </a:ext>
            </a:extLst>
          </p:cNvPr>
          <p:cNvSpPr/>
          <p:nvPr/>
        </p:nvSpPr>
        <p:spPr>
          <a:xfrm>
            <a:off x="9943250" y="5286980"/>
            <a:ext cx="1209242"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16050D57-2515-C047-5ED7-4284A66D1665}"/>
              </a:ext>
            </a:extLst>
          </p:cNvPr>
          <p:cNvSpPr/>
          <p:nvPr/>
        </p:nvSpPr>
        <p:spPr>
          <a:xfrm>
            <a:off x="8074559" y="6444162"/>
            <a:ext cx="350113" cy="240645"/>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859</TotalTime>
  <Words>252</Words>
  <Application>Microsoft Office PowerPoint</Application>
  <PresentationFormat>ワイド画面</PresentationFormat>
  <Paragraphs>19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コース編集の基本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20</cp:revision>
  <dcterms:created xsi:type="dcterms:W3CDTF">2024-07-23T04:09:56Z</dcterms:created>
  <dcterms:modified xsi:type="dcterms:W3CDTF">2025-01-23T01:59:32Z</dcterms:modified>
</cp:coreProperties>
</file>