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10" autoAdjust="0"/>
    <p:restoredTop sz="93962" autoAdjust="0"/>
  </p:normalViewPr>
  <p:slideViewPr>
    <p:cSldViewPr snapToGrid="0">
      <p:cViewPr varScale="1">
        <p:scale>
          <a:sx n="92" d="100"/>
          <a:sy n="92" d="100"/>
        </p:scale>
        <p:origin x="413" y="5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lang="ja-JP" altLang="en-US" dirty="0"/>
              <a:t>コースページの構成</a:t>
            </a:r>
            <a:endParaRPr kumimoji="1" lang="ja-JP" altLang="en-US" dirty="0"/>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529541"/>
            <a:ext cx="5865701" cy="5140073"/>
          </a:xfrm>
        </p:spPr>
        <p:txBody>
          <a:bodyPr>
            <a:normAutofit/>
          </a:bodyPr>
          <a:lstStyle/>
          <a:p>
            <a:pPr>
              <a:buFont typeface="Wingdings" panose="05000000000000000000" pitchFamily="2" charset="2"/>
              <a:buChar char="u"/>
            </a:pPr>
            <a:r>
              <a:rPr lang="ja-JP" altLang="en-US" dirty="0"/>
              <a:t>作成直後の空のコースの一例です。</a:t>
            </a:r>
          </a:p>
          <a:p>
            <a:pPr lvl="1">
              <a:buFont typeface="Wingdings" panose="05000000000000000000" pitchFamily="2" charset="2"/>
              <a:buChar char="u"/>
            </a:pPr>
            <a:r>
              <a:rPr lang="ja-JP" altLang="en-US" dirty="0"/>
              <a:t>コースのトップページを「コースメインページ」と呼びます。</a:t>
            </a:r>
          </a:p>
          <a:p>
            <a:pPr lvl="1">
              <a:buFont typeface="Wingdings" panose="05000000000000000000" pitchFamily="2" charset="2"/>
              <a:buChar char="u"/>
            </a:pPr>
            <a:r>
              <a:rPr lang="ja-JP" altLang="en-US" dirty="0"/>
              <a:t>コースメインページは「コースインデックス」と「コンテンツエリア」に分けられます。</a:t>
            </a:r>
          </a:p>
          <a:p>
            <a:pPr>
              <a:buFont typeface="Wingdings" panose="05000000000000000000" pitchFamily="2" charset="2"/>
              <a:buChar char="u"/>
            </a:pPr>
            <a:endParaRPr lang="ja-JP" altLang="en-US" dirty="0"/>
          </a:p>
          <a:p>
            <a:pPr>
              <a:buFont typeface="Wingdings" panose="05000000000000000000" pitchFamily="2" charset="2"/>
              <a:buChar char="u"/>
            </a:pPr>
            <a:r>
              <a:rPr lang="ja-JP" altLang="en-US" dirty="0">
                <a:solidFill>
                  <a:srgbClr val="7030A0"/>
                </a:solidFill>
              </a:rPr>
              <a:t>コースインデックス</a:t>
            </a:r>
          </a:p>
          <a:p>
            <a:pPr lvl="1">
              <a:buFont typeface="Wingdings" panose="05000000000000000000" pitchFamily="2" charset="2"/>
              <a:buChar char="u"/>
            </a:pPr>
            <a:r>
              <a:rPr lang="ja-JP" altLang="en-US" dirty="0"/>
              <a:t>コースインデックスには、セクションへのリンク、アクティビティへのリンクが表示されます。</a:t>
            </a:r>
          </a:p>
          <a:p>
            <a:pPr lvl="1">
              <a:buFont typeface="Wingdings" panose="05000000000000000000" pitchFamily="2" charset="2"/>
              <a:buChar char="u"/>
            </a:pPr>
            <a:r>
              <a:rPr lang="ja-JP" altLang="en-US" dirty="0"/>
              <a:t>コース内を移動するためにページをスクロールする手間が省けるので、各セクションやアクティビティにすばやくアクセスできるようになります。</a:t>
            </a:r>
          </a:p>
          <a:p>
            <a:pPr>
              <a:buFont typeface="Wingdings" panose="05000000000000000000" pitchFamily="2" charset="2"/>
              <a:buChar char="u"/>
            </a:pPr>
            <a:endParaRPr lang="ja-JP" altLang="en-US" dirty="0"/>
          </a:p>
          <a:p>
            <a:pPr>
              <a:buFont typeface="Wingdings" panose="05000000000000000000" pitchFamily="2" charset="2"/>
              <a:buChar char="u"/>
            </a:pPr>
            <a:r>
              <a:rPr lang="ja-JP" altLang="en-US" dirty="0">
                <a:solidFill>
                  <a:srgbClr val="00B050"/>
                </a:solidFill>
              </a:rPr>
              <a:t>コンテンツエリア</a:t>
            </a:r>
          </a:p>
          <a:p>
            <a:pPr lvl="1">
              <a:buFont typeface="Wingdings" panose="05000000000000000000" pitchFamily="2" charset="2"/>
              <a:buChar char="u"/>
            </a:pPr>
            <a:r>
              <a:rPr lang="ja-JP" altLang="en-US" dirty="0"/>
              <a:t>コンテンツ（教材）は、「コンテンツエリア」に配置します。</a:t>
            </a:r>
          </a:p>
          <a:p>
            <a:pPr lvl="1">
              <a:buFont typeface="Wingdings" panose="05000000000000000000" pitchFamily="2" charset="2"/>
              <a:buChar char="u"/>
            </a:pPr>
            <a:r>
              <a:rPr lang="ja-JP" altLang="en-US" dirty="0"/>
              <a:t>コンテンツエリアには、あらかじめ「セクション」が用意されています。</a:t>
            </a:r>
          </a:p>
          <a:p>
            <a:pPr lvl="1">
              <a:buFont typeface="Wingdings" panose="05000000000000000000" pitchFamily="2" charset="2"/>
              <a:buChar char="u"/>
            </a:pPr>
            <a:r>
              <a:rPr lang="ja-JP" altLang="en-US" dirty="0"/>
              <a:t>角丸四角形の枠で区切られた領域がセクションの単位です。</a:t>
            </a:r>
          </a:p>
          <a:p>
            <a:pPr lvl="1">
              <a:buFont typeface="Wingdings" panose="05000000000000000000" pitchFamily="2" charset="2"/>
              <a:buChar char="u"/>
            </a:pPr>
            <a:r>
              <a:rPr lang="ja-JP" altLang="en-US" dirty="0"/>
              <a:t>デフォルトではセクション名は「新しいセクション」と表示されますが、自由に変更可能です。</a:t>
            </a:r>
            <a:endParaRPr lang="en-US" altLang="ja-JP" dirty="0"/>
          </a:p>
          <a:p>
            <a:pPr lvl="1">
              <a:buFont typeface="Wingdings" panose="05000000000000000000" pitchFamily="2" charset="2"/>
              <a:buChar char="u"/>
            </a:pPr>
            <a:endParaRPr lang="en-US" altLang="ja-JP" dirty="0"/>
          </a:p>
          <a:p>
            <a:pPr marL="0" indent="0">
              <a:buNone/>
            </a:pPr>
            <a:endParaRPr lang="en-US" altLang="ja-JP" dirty="0"/>
          </a:p>
          <a:p>
            <a:pPr marL="0" indent="0">
              <a:buNone/>
            </a:pPr>
            <a:r>
              <a:rPr lang="en-US" altLang="ja-JP" dirty="0"/>
              <a:t>【</a:t>
            </a:r>
            <a:r>
              <a:rPr lang="ja-JP" altLang="en-US" dirty="0"/>
              <a:t>参考</a:t>
            </a:r>
            <a:r>
              <a:rPr lang="en-US" altLang="ja-JP" dirty="0"/>
              <a:t>】</a:t>
            </a:r>
          </a:p>
          <a:p>
            <a:pPr lvl="1">
              <a:buFont typeface="Wingdings" panose="05000000000000000000" pitchFamily="2" charset="2"/>
              <a:buChar char="u"/>
            </a:pPr>
            <a:r>
              <a:rPr lang="ja-JP" altLang="en-US" dirty="0"/>
              <a:t>コース内の遷移はコースインデックスまたはパンくずリストを活用します。</a:t>
            </a:r>
            <a:endParaRPr lang="en-US" altLang="ja-JP" dirty="0"/>
          </a:p>
          <a:p>
            <a:pPr lvl="1">
              <a:buFont typeface="Wingdings" panose="05000000000000000000" pitchFamily="2" charset="2"/>
              <a:buChar char="u"/>
            </a:pPr>
            <a:r>
              <a:rPr lang="ja-JP" altLang="en-US" dirty="0"/>
              <a:t>特定のセクション内のバランスを確認したい場合は、コースインデックスからセクション名をクリックすると、クリックしたセクション内だけが表示されます。</a:t>
            </a:r>
            <a:endParaRPr lang="en-US" altLang="ja-JP" dirty="0"/>
          </a:p>
          <a:p>
            <a:pPr lvl="1">
              <a:buFont typeface="Wingdings" panose="05000000000000000000" pitchFamily="2" charset="2"/>
              <a:buChar char="u"/>
            </a:pPr>
            <a:r>
              <a:rPr lang="ja-JP" altLang="en-US" dirty="0"/>
              <a:t>コースの全体像を確認したい場合は、パンくずリストからコース名称をクリックします。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397732" y="6669616"/>
            <a:ext cx="1396536" cy="253916"/>
          </a:xfrm>
          <a:prstGeom prst="rect">
            <a:avLst/>
          </a:prstGeom>
          <a:noFill/>
        </p:spPr>
        <p:txBody>
          <a:bodyPr wrap="none" rtlCol="0">
            <a:spAutoFit/>
          </a:bodyPr>
          <a:lstStyle/>
          <a:p>
            <a:r>
              <a:rPr kumimoji="1" lang="ja-JP" altLang="en-US" sz="1050" dirty="0">
                <a:solidFill>
                  <a:schemeClr val="bg1"/>
                </a:solidFill>
              </a:rPr>
              <a:t>コースページの構成</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2"/>
            <a:ext cx="11731403" cy="4228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コースメインページは、「コースインデックス」と「コンテンツエリア」に分けられます。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1010378"/>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a:extLst>
              <a:ext uri="{FF2B5EF4-FFF2-40B4-BE49-F238E27FC236}">
                <a16:creationId xmlns:a16="http://schemas.microsoft.com/office/drawing/2014/main" id="{72E8216A-7016-0C76-6BD3-9ACC37D0A8C7}"/>
              </a:ext>
            </a:extLst>
          </p:cNvPr>
          <p:cNvPicPr>
            <a:picLocks noChangeAspect="1"/>
          </p:cNvPicPr>
          <p:nvPr/>
        </p:nvPicPr>
        <p:blipFill>
          <a:blip r:embed="rId3">
            <a:extLst>
              <a:ext uri="{28A0092B-C50C-407E-A947-70E740481C1C}">
                <a14:useLocalDpi xmlns:a14="http://schemas.microsoft.com/office/drawing/2010/main" val="0"/>
              </a:ext>
            </a:extLst>
          </a:blip>
          <a:srcRect b="25491"/>
          <a:stretch/>
        </p:blipFill>
        <p:spPr>
          <a:xfrm>
            <a:off x="6156019" y="1202470"/>
            <a:ext cx="5947312" cy="3868294"/>
          </a:xfrm>
          <a:prstGeom prst="rect">
            <a:avLst/>
          </a:prstGeom>
        </p:spPr>
      </p:pic>
      <p:sp>
        <p:nvSpPr>
          <p:cNvPr id="15" name="正方形/長方形 14">
            <a:extLst>
              <a:ext uri="{FF2B5EF4-FFF2-40B4-BE49-F238E27FC236}">
                <a16:creationId xmlns:a16="http://schemas.microsoft.com/office/drawing/2014/main" id="{CFC99C31-E4E7-9A16-A8BA-EA55D6CDDCD3}"/>
              </a:ext>
            </a:extLst>
          </p:cNvPr>
          <p:cNvSpPr/>
          <p:nvPr/>
        </p:nvSpPr>
        <p:spPr>
          <a:xfrm>
            <a:off x="6156019" y="1529542"/>
            <a:ext cx="1574817" cy="3541222"/>
          </a:xfrm>
          <a:prstGeom prst="rect">
            <a:avLst/>
          </a:prstGeom>
          <a:noFill/>
          <a:ln w="28575">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A248B231-3C04-05B4-7959-0FCB695FEBC8}"/>
              </a:ext>
            </a:extLst>
          </p:cNvPr>
          <p:cNvSpPr/>
          <p:nvPr/>
        </p:nvSpPr>
        <p:spPr>
          <a:xfrm>
            <a:off x="7872154" y="1529542"/>
            <a:ext cx="4231178" cy="3541222"/>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EF09AFD1-B629-1E51-6EB9-5412C23880DA}"/>
              </a:ext>
            </a:extLst>
          </p:cNvPr>
          <p:cNvPicPr>
            <a:picLocks noChangeAspect="1"/>
          </p:cNvPicPr>
          <p:nvPr/>
        </p:nvPicPr>
        <p:blipFill>
          <a:blip r:embed="rId4">
            <a:extLst>
              <a:ext uri="{28A0092B-C50C-407E-A947-70E740481C1C}">
                <a14:useLocalDpi xmlns:a14="http://schemas.microsoft.com/office/drawing/2010/main" val="0"/>
              </a:ext>
            </a:extLst>
          </a:blip>
          <a:srcRect r="21804"/>
          <a:stretch/>
        </p:blipFill>
        <p:spPr>
          <a:xfrm>
            <a:off x="6156019" y="5150979"/>
            <a:ext cx="4650526" cy="1505786"/>
          </a:xfrm>
          <a:prstGeom prst="rect">
            <a:avLst/>
          </a:prstGeom>
        </p:spPr>
      </p:pic>
      <p:cxnSp>
        <p:nvCxnSpPr>
          <p:cNvPr id="11" name="直線コネクタ 10">
            <a:extLst>
              <a:ext uri="{FF2B5EF4-FFF2-40B4-BE49-F238E27FC236}">
                <a16:creationId xmlns:a16="http://schemas.microsoft.com/office/drawing/2014/main" id="{9D62227F-2491-0D19-C8D5-693BF5136424}"/>
              </a:ext>
            </a:extLst>
          </p:cNvPr>
          <p:cNvCxnSpPr>
            <a:cxnSpLocks/>
          </p:cNvCxnSpPr>
          <p:nvPr/>
        </p:nvCxnSpPr>
        <p:spPr>
          <a:xfrm>
            <a:off x="156000" y="514923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DDC975C5-D105-C2EE-EA41-6ECE8F231C06}"/>
              </a:ext>
            </a:extLst>
          </p:cNvPr>
          <p:cNvSpPr/>
          <p:nvPr/>
        </p:nvSpPr>
        <p:spPr>
          <a:xfrm>
            <a:off x="7813964" y="5386650"/>
            <a:ext cx="2394065" cy="2220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913</TotalTime>
  <Words>220</Words>
  <Application>Microsoft Office PowerPoint</Application>
  <PresentationFormat>ワイド画面</PresentationFormat>
  <Paragraphs>23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コースページの構成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21</cp:revision>
  <dcterms:created xsi:type="dcterms:W3CDTF">2024-07-23T04:09:56Z</dcterms:created>
  <dcterms:modified xsi:type="dcterms:W3CDTF">2025-01-23T01:58:40Z</dcterms:modified>
</cp:coreProperties>
</file>