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10" autoAdjust="0"/>
    <p:restoredTop sz="93962" autoAdjust="0"/>
  </p:normalViewPr>
  <p:slideViewPr>
    <p:cSldViewPr snapToGrid="0">
      <p:cViewPr varScale="1">
        <p:scale>
          <a:sx n="92" d="100"/>
          <a:sy n="92" d="100"/>
        </p:scale>
        <p:origin x="413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ADFF2-AFC1-CEA8-0799-09E7826D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コースの外枠を作成する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59DA7E-5876-09F8-74F0-07A4AF45C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96578"/>
            <a:ext cx="5865701" cy="517303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「サイト管理」の「コース」タブをクリックし、「コースおよびカテゴリを管理をする」をクリックします。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 err="1"/>
              <a:t>MoodleWorkPlace</a:t>
            </a:r>
            <a:r>
              <a:rPr lang="ja-JP" altLang="en-US" dirty="0"/>
              <a:t>の場合は、テナント管理者でログイン後、右上ランチャーメニューから「コース」を選択すると、「コースおよびカテゴリを管理する」に遷移します。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コースを管理するカテゴリを選択します。</a:t>
            </a:r>
            <a:br>
              <a:rPr lang="en-US" altLang="ja-JP" dirty="0"/>
            </a:br>
            <a:r>
              <a:rPr lang="ja-JP" altLang="en-US" dirty="0"/>
              <a:t>このタイミングで新しいカテゴリを作成することも可能です。</a:t>
            </a:r>
            <a:br>
              <a:rPr lang="en-US" altLang="ja-JP" dirty="0"/>
            </a:br>
            <a:r>
              <a:rPr lang="ja-JP" altLang="en-US" dirty="0"/>
              <a:t>カテゴリをクリックすると、画面右側（または下部）に選択中のカテゴリ内で管理されているコースの一覧が表示されます。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カテゴリ名を確認し、「新しいコースを作成する」をクリックします。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必要事項を入力し「保存して表示する」をクリックします。</a:t>
            </a:r>
          </a:p>
          <a:p>
            <a:pPr>
              <a:buFont typeface="+mj-lt"/>
              <a:buAutoNum type="arabicPeriod"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238829-E822-2ACB-FA97-818D0A3F49FC}"/>
              </a:ext>
            </a:extLst>
          </p:cNvPr>
          <p:cNvSpPr txBox="1"/>
          <p:nvPr/>
        </p:nvSpPr>
        <p:spPr>
          <a:xfrm>
            <a:off x="5195754" y="6669616"/>
            <a:ext cx="18004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コースの外枠を作成する</a:t>
            </a:r>
            <a:r>
              <a:rPr kumimoji="1" lang="en-US" altLang="ja-JP" sz="1050" dirty="0">
                <a:solidFill>
                  <a:schemeClr val="bg1"/>
                </a:solidFill>
              </a:rPr>
              <a:t>_1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0CC51CE-B52C-D97A-B952-1F9257FA13C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422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コースを作成する際は、まず管理者が外枠の作成をします。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1C9BB0-3B8C-155F-E57D-C6E25132617A}"/>
              </a:ext>
            </a:extLst>
          </p:cNvPr>
          <p:cNvSpPr/>
          <p:nvPr/>
        </p:nvSpPr>
        <p:spPr>
          <a:xfrm>
            <a:off x="-1" y="1010378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A029E2A-0366-B764-FF2E-6BA0030D6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558018"/>
              </p:ext>
            </p:extLst>
          </p:nvPr>
        </p:nvGraphicFramePr>
        <p:xfrm>
          <a:off x="230298" y="3596784"/>
          <a:ext cx="5730875" cy="1866365"/>
        </p:xfrm>
        <a:graphic>
          <a:graphicData uri="http://schemas.openxmlformats.org/drawingml/2006/table">
            <a:tbl>
              <a:tblPr bandRow="1">
                <a:tableStyleId>{8EC20E35-A176-4012-BC5E-935CFFF8708E}</a:tableStyleId>
              </a:tblPr>
              <a:tblGrid>
                <a:gridCol w="1366053">
                  <a:extLst>
                    <a:ext uri="{9D8B030D-6E8A-4147-A177-3AD203B41FA5}">
                      <a16:colId xmlns:a16="http://schemas.microsoft.com/office/drawing/2014/main" val="724280978"/>
                    </a:ext>
                  </a:extLst>
                </a:gridCol>
                <a:gridCol w="4364822">
                  <a:extLst>
                    <a:ext uri="{9D8B030D-6E8A-4147-A177-3AD203B41FA5}">
                      <a16:colId xmlns:a16="http://schemas.microsoft.com/office/drawing/2014/main" val="880390901"/>
                    </a:ext>
                  </a:extLst>
                </a:gridCol>
              </a:tblGrid>
              <a:tr h="266165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長いコース名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サイトホームやマイコース、コースページのトップに表示されます。</a:t>
                      </a:r>
                      <a:br>
                        <a:rPr kumimoji="1" lang="en-US" altLang="ja-JP" sz="900" dirty="0"/>
                      </a:br>
                      <a:r>
                        <a:rPr kumimoji="1" lang="ja-JP" altLang="en-US" sz="900" dirty="0"/>
                        <a:t>正式名称がおすすめです。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7840590"/>
                  </a:ext>
                </a:extLst>
              </a:tr>
              <a:tr h="266165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コース省略名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長いコース名が表示しきれない箇所に表示されます。</a:t>
                      </a:r>
                      <a:br>
                        <a:rPr kumimoji="1" lang="en-US" altLang="ja-JP" sz="900" dirty="0"/>
                      </a:br>
                      <a:r>
                        <a:rPr kumimoji="1" lang="ja-JP" altLang="en-US" sz="900" dirty="0"/>
                        <a:t>システムの管理上、</a:t>
                      </a:r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サイト内で重複できません。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3195656"/>
                  </a:ext>
                </a:extLst>
              </a:tr>
              <a:tr h="266165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コース可視性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受講生に対してコース表示の可否を設定することができます。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997624"/>
                  </a:ext>
                </a:extLst>
              </a:tr>
              <a:tr h="266165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開講日</a:t>
                      </a:r>
                      <a:r>
                        <a:rPr kumimoji="1" lang="en-US" altLang="ja-JP" sz="900" dirty="0"/>
                        <a:t>/</a:t>
                      </a:r>
                      <a:r>
                        <a:rPr kumimoji="1" lang="ja-JP" altLang="en-US" sz="900" dirty="0"/>
                        <a:t>コース終了日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コースの開講日と終了日を設定することができます。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開講日は翌日の日付が自動で設定されます。</a:t>
                      </a:r>
                      <a:br>
                        <a:rPr kumimoji="1" lang="en-US" altLang="ja-JP" sz="900" dirty="0"/>
                      </a:br>
                      <a:r>
                        <a:rPr kumimoji="1" lang="ja-JP" altLang="en-US" sz="900" dirty="0"/>
                        <a:t>コース終了日を定めたくない場合は、チェックを外します。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94617"/>
                  </a:ext>
                </a:extLst>
              </a:tr>
              <a:tr h="266165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完了トラッキング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デフォルト値は「</a:t>
                      </a:r>
                      <a:r>
                        <a:rPr kumimoji="1" lang="en-US" altLang="ja-JP" sz="900" dirty="0"/>
                        <a:t>Yes</a:t>
                      </a:r>
                      <a:r>
                        <a:rPr kumimoji="1" lang="ja-JP" altLang="en-US" sz="900" dirty="0"/>
                        <a:t>」です。</a:t>
                      </a:r>
                      <a:br>
                        <a:rPr kumimoji="1" lang="en-US" altLang="ja-JP" sz="900" dirty="0"/>
                      </a:br>
                      <a:r>
                        <a:rPr kumimoji="1" lang="ja-JP" altLang="en-US" sz="900" dirty="0"/>
                        <a:t>コースの活動完了機能に影響するため、「</a:t>
                      </a:r>
                      <a:r>
                        <a:rPr kumimoji="1" lang="en-US" altLang="ja-JP" sz="900" dirty="0"/>
                        <a:t>Yes</a:t>
                      </a:r>
                      <a:r>
                        <a:rPr kumimoji="1" lang="ja-JP" altLang="en-US" sz="900" dirty="0"/>
                        <a:t>」のままがお薦めです。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3989525"/>
                  </a:ext>
                </a:extLst>
              </a:tr>
            </a:tbl>
          </a:graphicData>
        </a:graphic>
      </p:graphicFrame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D6B9462-93FA-6490-73EE-84EFEDCB670C}"/>
              </a:ext>
            </a:extLst>
          </p:cNvPr>
          <p:cNvGrpSpPr/>
          <p:nvPr/>
        </p:nvGrpSpPr>
        <p:grpSpPr>
          <a:xfrm>
            <a:off x="6170732" y="1194731"/>
            <a:ext cx="5939568" cy="5166808"/>
            <a:chOff x="6170732" y="1194731"/>
            <a:chExt cx="5939568" cy="5166808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5F031B2F-A442-BB56-7996-57F84C976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324"/>
            <a:stretch/>
          </p:blipFill>
          <p:spPr>
            <a:xfrm>
              <a:off x="6170732" y="1194731"/>
              <a:ext cx="5939568" cy="5166808"/>
            </a:xfrm>
            <a:prstGeom prst="rect">
              <a:avLst/>
            </a:prstGeom>
          </p:spPr>
        </p:pic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A5BB3FE-AD85-0ECC-CA24-50BDE159BDDD}"/>
                </a:ext>
              </a:extLst>
            </p:cNvPr>
            <p:cNvSpPr/>
            <p:nvPr/>
          </p:nvSpPr>
          <p:spPr>
            <a:xfrm>
              <a:off x="7838902" y="3158836"/>
              <a:ext cx="3117273" cy="27016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9EDF9BD4-78BA-900E-A2DB-B257AB534074}"/>
                </a:ext>
              </a:extLst>
            </p:cNvPr>
            <p:cNvSpPr/>
            <p:nvPr/>
          </p:nvSpPr>
          <p:spPr>
            <a:xfrm>
              <a:off x="7838902" y="3557258"/>
              <a:ext cx="1504603" cy="27016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83511589-3EBF-3A4B-FA28-20B5DE21BA72}"/>
                </a:ext>
              </a:extLst>
            </p:cNvPr>
            <p:cNvSpPr/>
            <p:nvPr/>
          </p:nvSpPr>
          <p:spPr>
            <a:xfrm>
              <a:off x="7838902" y="4716942"/>
              <a:ext cx="673331" cy="27016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5878CA28-DA99-AFC9-2003-85A4C871816B}"/>
                </a:ext>
              </a:extLst>
            </p:cNvPr>
            <p:cNvSpPr/>
            <p:nvPr/>
          </p:nvSpPr>
          <p:spPr>
            <a:xfrm>
              <a:off x="7838902" y="5577458"/>
              <a:ext cx="739833" cy="27016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608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コースの外枠を作成する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56386"/>
            <a:ext cx="5865701" cy="521323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「参加者」タブに切り替え、コンテンツ制作者のアカウントをエンロールします。</a:t>
            </a:r>
            <a:br>
              <a:rPr lang="en-US" altLang="ja-JP" dirty="0"/>
            </a:br>
            <a:r>
              <a:rPr lang="ja-JP" altLang="en-US" dirty="0"/>
              <a:t>管理者が外枠作成作業を行った際は、自動的に教師（またはトレーナー）として登録されます。</a:t>
            </a:r>
            <a:br>
              <a:rPr lang="en-US" altLang="ja-JP" dirty="0"/>
            </a:br>
            <a:r>
              <a:rPr lang="ja-JP" altLang="en-US" dirty="0"/>
              <a:t>管理者のマイコースにコースが表示される為、コースへのアクセスが容易</a:t>
            </a:r>
            <a:r>
              <a:rPr lang="ja-JP" altLang="en-US"/>
              <a:t>になります</a:t>
            </a:r>
            <a:r>
              <a:rPr lang="ja-JP" altLang="en-US" dirty="0"/>
              <a:t>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「ユーザを登録する」をクリックします。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「ロールを割り当てる」から「教師（またはトレーナー）」を選択します。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「ユーザを選択する」から、コンテンツ制作者のアカウントを選択し、「ユーザを登録する」をクリックします。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検索に出てこない場合は、サイトにアカウントが登録されていません。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複数アカウントを選択し、まとめてエンロールも可能です。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「教師（またはトレーナー）」としてエンロールされたことを確認して完了です。</a:t>
            </a:r>
            <a:br>
              <a:rPr lang="en-US" altLang="ja-JP" dirty="0"/>
            </a:br>
            <a:r>
              <a:rPr lang="ja-JP" altLang="en-US" dirty="0"/>
              <a:t>コンテンツ制作を別の人に依頼する場合は、ここで引き継ぎます。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「コース」タブをクリックするとコース作成画面に遷移します。</a:t>
            </a:r>
          </a:p>
          <a:p>
            <a:pPr>
              <a:buFont typeface="+mj-lt"/>
              <a:buAutoNum type="arabicPeriod"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5195754" y="6669616"/>
            <a:ext cx="18004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コースの外枠を作成する</a:t>
            </a:r>
            <a:r>
              <a:rPr kumimoji="1" lang="en-US" altLang="ja-JP" sz="1050" dirty="0">
                <a:solidFill>
                  <a:schemeClr val="bg1"/>
                </a:solidFill>
              </a:rPr>
              <a:t>_2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422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コースを作成する際は、まず管理者が外枠の作成をします。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1010378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8EE57F3E-2C88-5B66-BB28-25025AA7D4C9}"/>
              </a:ext>
            </a:extLst>
          </p:cNvPr>
          <p:cNvCxnSpPr>
            <a:cxnSpLocks/>
          </p:cNvCxnSpPr>
          <p:nvPr/>
        </p:nvCxnSpPr>
        <p:spPr>
          <a:xfrm>
            <a:off x="156000" y="364901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>
            <a:extLst>
              <a:ext uri="{FF2B5EF4-FFF2-40B4-BE49-F238E27FC236}">
                <a16:creationId xmlns:a16="http://schemas.microsoft.com/office/drawing/2014/main" id="{41E4B8CD-8813-588C-59C2-CF2111FC78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300" y="1189420"/>
            <a:ext cx="5865700" cy="240625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75E8F52-BCC4-1D98-FE59-E5C68E10C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3718621"/>
            <a:ext cx="5791402" cy="1579800"/>
          </a:xfrm>
          <a:prstGeom prst="rect">
            <a:avLst/>
          </a:prstGeom>
        </p:spPr>
      </p:pic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16EAF1B-F96A-6C80-ABBD-00057BDE294B}"/>
              </a:ext>
            </a:extLst>
          </p:cNvPr>
          <p:cNvCxnSpPr>
            <a:cxnSpLocks/>
          </p:cNvCxnSpPr>
          <p:nvPr/>
        </p:nvCxnSpPr>
        <p:spPr>
          <a:xfrm>
            <a:off x="156000" y="540161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図 23">
            <a:extLst>
              <a:ext uri="{FF2B5EF4-FFF2-40B4-BE49-F238E27FC236}">
                <a16:creationId xmlns:a16="http://schemas.microsoft.com/office/drawing/2014/main" id="{9A177665-912E-40E1-0CAF-8EAD90BFB3A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19"/>
          <a:stretch/>
        </p:blipFill>
        <p:spPr>
          <a:xfrm>
            <a:off x="6170299" y="5504808"/>
            <a:ext cx="5791402" cy="995231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9F42061-4D4B-2984-D107-123E809315F7}"/>
              </a:ext>
            </a:extLst>
          </p:cNvPr>
          <p:cNvSpPr/>
          <p:nvPr/>
        </p:nvSpPr>
        <p:spPr>
          <a:xfrm>
            <a:off x="8052816" y="1559579"/>
            <a:ext cx="335280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F270AD3-30CF-FFB8-F843-1CBF14CB1506}"/>
              </a:ext>
            </a:extLst>
          </p:cNvPr>
          <p:cNvSpPr/>
          <p:nvPr/>
        </p:nvSpPr>
        <p:spPr>
          <a:xfrm>
            <a:off x="7033260" y="1819716"/>
            <a:ext cx="598169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83E77EF-FC71-3C82-D6A7-F4544066D285}"/>
              </a:ext>
            </a:extLst>
          </p:cNvPr>
          <p:cNvSpPr/>
          <p:nvPr/>
        </p:nvSpPr>
        <p:spPr>
          <a:xfrm>
            <a:off x="7132320" y="4548659"/>
            <a:ext cx="1417320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025F2FF-B64A-3E28-FC2A-7819F8489786}"/>
              </a:ext>
            </a:extLst>
          </p:cNvPr>
          <p:cNvSpPr/>
          <p:nvPr/>
        </p:nvSpPr>
        <p:spPr>
          <a:xfrm>
            <a:off x="7132320" y="4198693"/>
            <a:ext cx="2235200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8CC9399-3972-176A-87C5-836391CCD9B6}"/>
              </a:ext>
            </a:extLst>
          </p:cNvPr>
          <p:cNvSpPr/>
          <p:nvPr/>
        </p:nvSpPr>
        <p:spPr>
          <a:xfrm>
            <a:off x="9367520" y="4965219"/>
            <a:ext cx="599440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0725ACF-DB73-5869-8CB4-4372D57897FE}"/>
              </a:ext>
            </a:extLst>
          </p:cNvPr>
          <p:cNvSpPr/>
          <p:nvPr/>
        </p:nvSpPr>
        <p:spPr>
          <a:xfrm>
            <a:off x="6214108" y="6096151"/>
            <a:ext cx="5791401" cy="189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</TotalTime>
  <Words>527</Words>
  <Application>Microsoft Office PowerPoint</Application>
  <PresentationFormat>ワイド画面</PresentationFormat>
  <Paragraphs>39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Times New Roman</vt:lpstr>
      <vt:lpstr>Wingdings</vt:lpstr>
      <vt:lpstr>Wingdings 2</vt:lpstr>
      <vt:lpstr>HDOfficeLightV0</vt:lpstr>
      <vt:lpstr>コースの外枠を作成する</vt:lpstr>
      <vt:lpstr>コースの外枠を作成する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19</cp:revision>
  <dcterms:created xsi:type="dcterms:W3CDTF">2024-07-23T04:09:56Z</dcterms:created>
  <dcterms:modified xsi:type="dcterms:W3CDTF">2025-01-23T01:57:52Z</dcterms:modified>
</cp:coreProperties>
</file>