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10" autoAdjust="0"/>
    <p:restoredTop sz="93962" autoAdjust="0"/>
  </p:normalViewPr>
  <p:slideViewPr>
    <p:cSldViewPr snapToGrid="0">
      <p:cViewPr varScale="1">
        <p:scale>
          <a:sx n="92" d="100"/>
          <a:sy n="92" d="100"/>
        </p:scale>
        <p:origin x="413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DADFF2-AFC1-CEA8-0799-09E7826DD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コース作成フロー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59DA7E-5876-09F8-74F0-07A4AF45C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932680"/>
            <a:ext cx="5865701" cy="4407034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管理者は適切なコースカテゴリ内に「新しいコース」を作成します。</a:t>
            </a:r>
            <a:br>
              <a:rPr lang="en-US" altLang="ja-JP" dirty="0"/>
            </a:br>
            <a:r>
              <a:rPr lang="ja-JP" altLang="en-US" dirty="0"/>
              <a:t>これが「コースの外枠」です。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作成したコースの外枠に、コンテンツ制作者のアカウントを「教師（またはトレーナー）」としてエンロールした後に、コンテンツ制作者に引き渡します。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コンテンツ制作者はコースの中身（コンテンツ）を制作します。</a:t>
            </a:r>
            <a:br>
              <a:rPr lang="en-US" altLang="ja-JP" dirty="0"/>
            </a:br>
            <a:r>
              <a:rPr lang="ja-JP" altLang="en-US" dirty="0"/>
              <a:t>予め、コース設計をしておくとコースのイメージ像がつかみやすく、作業がスムーズになります。なお、事前に制作に必要はデータは準備しておきましょう。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コース設計に基づいてコンテンツ（教材）を追加します。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一通りコンテンツ（教材）が追加出来たら、全体のバランスを確認し、必要に応じて手直しをします。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>
                <a:solidFill>
                  <a:srgbClr val="FF0000"/>
                </a:solidFill>
              </a:rPr>
              <a:t>コース稼働後にコース設定の変更やコンテンツの編集・削除を行うと、受講者へ思わぬ影響を及ぼす可能性がある為、非推奨です。この時点でしっかり完成させましょう。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最後に、「コース完了」という設定を行い、コースの完成です。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公開できる状態になったら、受講生のアカウントを「学生（または学習者）」としてエンロールします。</a:t>
            </a:r>
            <a:br>
              <a:rPr lang="en-US" altLang="ja-JP" dirty="0"/>
            </a:br>
            <a:r>
              <a:rPr lang="ja-JP" altLang="en-US" dirty="0"/>
              <a:t>デフォルトの権限の場合、受講生のエンロールは教師（またはトレーナー）でも可能です。</a:t>
            </a:r>
            <a:br>
              <a:rPr lang="en-US" altLang="ja-JP" dirty="0"/>
            </a:br>
            <a:r>
              <a:rPr lang="ja-JP" altLang="en-US" dirty="0"/>
              <a:t>運営方針に基づき、管理者と相談して適切にエンロール処理をします。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238829-E822-2ACB-FA97-818D0A3F49FC}"/>
              </a:ext>
            </a:extLst>
          </p:cNvPr>
          <p:cNvSpPr txBox="1"/>
          <p:nvPr/>
        </p:nvSpPr>
        <p:spPr>
          <a:xfrm>
            <a:off x="5465058" y="6669616"/>
            <a:ext cx="12618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コース作成フロー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A0CC51CE-B52C-D97A-B952-1F9257FA13C7}"/>
              </a:ext>
            </a:extLst>
          </p:cNvPr>
          <p:cNvSpPr txBox="1">
            <a:spLocks/>
          </p:cNvSpPr>
          <p:nvPr/>
        </p:nvSpPr>
        <p:spPr>
          <a:xfrm>
            <a:off x="230298" y="666863"/>
            <a:ext cx="11731403" cy="768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ここでは、一般的なコース作成フローを例に全体の流れをご紹介します。コース作成は大きく</a:t>
            </a:r>
            <a:r>
              <a:rPr lang="en-US" altLang="ja-JP" dirty="0"/>
              <a:t>3</a:t>
            </a:r>
            <a:r>
              <a:rPr lang="ja-JP" altLang="en-US" dirty="0"/>
              <a:t>ステップに分けることができます。</a:t>
            </a:r>
            <a:endParaRPr lang="en-US" altLang="ja-JP" dirty="0"/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初めに管理者がコースの外枠を作成し、コンテンツ制作者に引き渡します。コンテンツ制作者はコースの中身（コンテンツ）を制作します。</a:t>
            </a:r>
            <a:br>
              <a:rPr lang="en-US" altLang="ja-JP" dirty="0"/>
            </a:br>
            <a:r>
              <a:rPr lang="ja-JP" altLang="en-US" dirty="0"/>
              <a:t>公開できる状態になったら、受講生のアカウントをエンロールします。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81C9BB0-3B8C-155F-E57D-C6E25132617A}"/>
              </a:ext>
            </a:extLst>
          </p:cNvPr>
          <p:cNvSpPr/>
          <p:nvPr/>
        </p:nvSpPr>
        <p:spPr>
          <a:xfrm>
            <a:off x="0" y="1435126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9284A5D-F6F0-CB95-9D64-D64ED13BC418}"/>
              </a:ext>
            </a:extLst>
          </p:cNvPr>
          <p:cNvSpPr txBox="1"/>
          <p:nvPr/>
        </p:nvSpPr>
        <p:spPr>
          <a:xfrm>
            <a:off x="323266" y="6064911"/>
            <a:ext cx="5679765" cy="553998"/>
          </a:xfrm>
          <a:prstGeom prst="rect">
            <a:avLst/>
          </a:prstGeom>
          <a:gradFill flip="none" rotWithShape="1">
            <a:gsLst>
              <a:gs pos="0">
                <a:srgbClr val="C5192D">
                  <a:tint val="66000"/>
                  <a:satMod val="160000"/>
                </a:srgbClr>
              </a:gs>
              <a:gs pos="50000">
                <a:srgbClr val="C5192D">
                  <a:tint val="44500"/>
                  <a:satMod val="160000"/>
                </a:srgbClr>
              </a:gs>
              <a:gs pos="100000">
                <a:srgbClr val="C5192D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kumimoji="1" lang="en-US" altLang="ja-JP" sz="1000" dirty="0"/>
              <a:t>【Point】</a:t>
            </a:r>
          </a:p>
          <a:p>
            <a:r>
              <a:rPr kumimoji="1" lang="ja-JP" altLang="en-US" sz="1000" dirty="0"/>
              <a:t>コース制作は全て管理者が担うことも可能ですが、このように分業制にできるのも</a:t>
            </a:r>
            <a:r>
              <a:rPr kumimoji="1" lang="en-US" altLang="ja-JP" sz="1000" dirty="0"/>
              <a:t>Moodle</a:t>
            </a:r>
            <a:r>
              <a:rPr kumimoji="1" lang="ja-JP" altLang="en-US" sz="1000" dirty="0"/>
              <a:t>のメリットです。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690DE9A3-FB02-A65C-C350-7B0FA8254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78"/>
          <a:stretch/>
        </p:blipFill>
        <p:spPr>
          <a:xfrm>
            <a:off x="6209607" y="1635197"/>
            <a:ext cx="5865701" cy="819995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3FBD687-4415-82F5-8C3F-DBC5A9358802}"/>
              </a:ext>
            </a:extLst>
          </p:cNvPr>
          <p:cNvSpPr/>
          <p:nvPr/>
        </p:nvSpPr>
        <p:spPr>
          <a:xfrm>
            <a:off x="10149840" y="1820487"/>
            <a:ext cx="831273" cy="2410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C14D01E3-1D66-34E5-5F8E-DFD0B5D40C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907"/>
          <a:stretch/>
        </p:blipFill>
        <p:spPr>
          <a:xfrm>
            <a:off x="6209607" y="2632302"/>
            <a:ext cx="5865701" cy="470802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731F4C8-B218-8018-4276-4FEF796BDB05}"/>
              </a:ext>
            </a:extLst>
          </p:cNvPr>
          <p:cNvSpPr/>
          <p:nvPr/>
        </p:nvSpPr>
        <p:spPr>
          <a:xfrm>
            <a:off x="9318567" y="2685407"/>
            <a:ext cx="404553" cy="4176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93978215-9947-2A4E-3ED7-C17EB0F6C8B4}"/>
              </a:ext>
            </a:extLst>
          </p:cNvPr>
          <p:cNvCxnSpPr>
            <a:cxnSpLocks/>
          </p:cNvCxnSpPr>
          <p:nvPr/>
        </p:nvCxnSpPr>
        <p:spPr>
          <a:xfrm>
            <a:off x="156000" y="2529840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06588A95-B8E2-B29A-3F9F-32563350E6F1}"/>
              </a:ext>
            </a:extLst>
          </p:cNvPr>
          <p:cNvCxnSpPr>
            <a:cxnSpLocks/>
          </p:cNvCxnSpPr>
          <p:nvPr/>
        </p:nvCxnSpPr>
        <p:spPr>
          <a:xfrm>
            <a:off x="156000" y="3223260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図 29">
            <a:extLst>
              <a:ext uri="{FF2B5EF4-FFF2-40B4-BE49-F238E27FC236}">
                <a16:creationId xmlns:a16="http://schemas.microsoft.com/office/drawing/2014/main" id="{60309B5A-6986-0164-6DFC-3D6646D361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607" y="3326802"/>
            <a:ext cx="5826393" cy="301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08767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</TotalTime>
  <Words>368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コース作成フロー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16</cp:revision>
  <dcterms:created xsi:type="dcterms:W3CDTF">2024-07-23T04:09:56Z</dcterms:created>
  <dcterms:modified xsi:type="dcterms:W3CDTF">2025-01-23T01:55:59Z</dcterms:modified>
</cp:coreProperties>
</file>